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4"/>
  </p:notesMasterIdLst>
  <p:handoutMasterIdLst>
    <p:handoutMasterId r:id="rId55"/>
  </p:handoutMasterIdLst>
  <p:sldIdLst>
    <p:sldId id="256" r:id="rId6"/>
    <p:sldId id="257" r:id="rId7"/>
    <p:sldId id="302" r:id="rId8"/>
    <p:sldId id="263" r:id="rId9"/>
    <p:sldId id="258" r:id="rId10"/>
    <p:sldId id="305" r:id="rId11"/>
    <p:sldId id="306" r:id="rId12"/>
    <p:sldId id="307" r:id="rId13"/>
    <p:sldId id="308" r:id="rId14"/>
    <p:sldId id="309" r:id="rId15"/>
    <p:sldId id="311" r:id="rId16"/>
    <p:sldId id="310" r:id="rId17"/>
    <p:sldId id="303" r:id="rId18"/>
    <p:sldId id="312" r:id="rId19"/>
    <p:sldId id="313" r:id="rId20"/>
    <p:sldId id="314" r:id="rId21"/>
    <p:sldId id="304" r:id="rId22"/>
    <p:sldId id="316" r:id="rId23"/>
    <p:sldId id="315" r:id="rId24"/>
    <p:sldId id="274" r:id="rId25"/>
    <p:sldId id="275" r:id="rId26"/>
    <p:sldId id="276" r:id="rId27"/>
    <p:sldId id="277" r:id="rId28"/>
    <p:sldId id="278" r:id="rId29"/>
    <p:sldId id="279" r:id="rId30"/>
    <p:sldId id="317" r:id="rId31"/>
    <p:sldId id="318" r:id="rId32"/>
    <p:sldId id="319" r:id="rId33"/>
    <p:sldId id="282" r:id="rId34"/>
    <p:sldId id="320" r:id="rId35"/>
    <p:sldId id="284" r:id="rId36"/>
    <p:sldId id="286" r:id="rId37"/>
    <p:sldId id="287" r:id="rId38"/>
    <p:sldId id="288" r:id="rId39"/>
    <p:sldId id="289" r:id="rId40"/>
    <p:sldId id="290" r:id="rId41"/>
    <p:sldId id="291" r:id="rId42"/>
    <p:sldId id="292" r:id="rId43"/>
    <p:sldId id="293" r:id="rId44"/>
    <p:sldId id="323" r:id="rId45"/>
    <p:sldId id="294" r:id="rId46"/>
    <p:sldId id="295" r:id="rId47"/>
    <p:sldId id="296" r:id="rId48"/>
    <p:sldId id="322" r:id="rId49"/>
    <p:sldId id="321" r:id="rId50"/>
    <p:sldId id="299" r:id="rId51"/>
    <p:sldId id="300" r:id="rId52"/>
    <p:sldId id="301" r:id="rId53"/>
  </p:sldIdLst>
  <p:sldSz cx="16256000" cy="9144000"/>
  <p:notesSz cx="6858000" cy="9144000"/>
  <p:defaultText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71" autoAdjust="0"/>
    <p:restoredTop sz="82831" autoAdjust="0"/>
  </p:normalViewPr>
  <p:slideViewPr>
    <p:cSldViewPr snapToGrid="0">
      <p:cViewPr varScale="1">
        <p:scale>
          <a:sx n="112" d="100"/>
          <a:sy n="112" d="100"/>
        </p:scale>
        <p:origin x="672" y="200"/>
      </p:cViewPr>
      <p:guideLst>
        <p:guide orient="horz" pos="2880"/>
        <p:guide pos="5120"/>
      </p:guideLst>
    </p:cSldViewPr>
  </p:slideViewPr>
  <p:outlineViewPr>
    <p:cViewPr>
      <p:scale>
        <a:sx n="33" d="100"/>
        <a:sy n="33" d="100"/>
      </p:scale>
      <p:origin x="0" y="30336"/>
    </p:cViewPr>
  </p:outlineViewPr>
  <p:notesTextViewPr>
    <p:cViewPr>
      <p:scale>
        <a:sx n="140" d="100"/>
        <a:sy n="14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notesMaster" Target="notesMasters/notesMaster1.xml"/><Relationship Id="rId55" Type="http://schemas.openxmlformats.org/officeDocument/2006/relationships/handoutMaster" Target="handoutMasters/handoutMaster1.xml"/><Relationship Id="rId56" Type="http://schemas.openxmlformats.org/officeDocument/2006/relationships/presProps" Target="presProps.xml"/><Relationship Id="rId57" Type="http://schemas.openxmlformats.org/officeDocument/2006/relationships/viewProps" Target="viewProps.xml"/><Relationship Id="rId58" Type="http://schemas.openxmlformats.org/officeDocument/2006/relationships/theme" Target="theme/theme1.xml"/><Relationship Id="rId59"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2016-03-03</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2016-03-03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09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1" indent="-141099"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05"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63" indent="-195774"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34"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726" algn="l" defTabSz="1219090" rtl="0" eaLnBrk="1" latinLnBrk="0" hangingPunct="1">
      <a:defRPr sz="1600" kern="1200">
        <a:solidFill>
          <a:schemeClr val="tx1"/>
        </a:solidFill>
        <a:latin typeface="+mn-lt"/>
        <a:ea typeface="+mn-ea"/>
        <a:cs typeface="+mn-cs"/>
      </a:defRPr>
    </a:lvl6pPr>
    <a:lvl7pPr marL="3657271" algn="l" defTabSz="1219090" rtl="0" eaLnBrk="1" latinLnBrk="0" hangingPunct="1">
      <a:defRPr sz="1600" kern="1200">
        <a:solidFill>
          <a:schemeClr val="tx1"/>
        </a:solidFill>
        <a:latin typeface="+mn-lt"/>
        <a:ea typeface="+mn-ea"/>
        <a:cs typeface="+mn-cs"/>
      </a:defRPr>
    </a:lvl7pPr>
    <a:lvl8pPr marL="4266816" algn="l" defTabSz="1219090" rtl="0" eaLnBrk="1" latinLnBrk="0" hangingPunct="1">
      <a:defRPr sz="1600" kern="1200">
        <a:solidFill>
          <a:schemeClr val="tx1"/>
        </a:solidFill>
        <a:latin typeface="+mn-lt"/>
        <a:ea typeface="+mn-ea"/>
        <a:cs typeface="+mn-cs"/>
      </a:defRPr>
    </a:lvl8pPr>
    <a:lvl9pPr marL="4876361" algn="l" defTabSz="121909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300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a:t>
            </a:r>
            <a:r>
              <a:rPr lang="en-US" dirty="0" err="1" smtClean="0">
                <a:latin typeface="Courier New" panose="02070309020205020404" pitchFamily="49" charset="0"/>
              </a:rPr>
              <a:t>etc</a:t>
            </a:r>
            <a:r>
              <a:rPr lang="en-US" dirty="0" smtClean="0">
                <a:latin typeface="Courier New" panose="02070309020205020404" pitchFamily="49" charset="0"/>
              </a:rPr>
              <a:t>/</a:t>
            </a:r>
            <a:r>
              <a:rPr lang="en-US" dirty="0" err="1" smtClean="0">
                <a:latin typeface="Courier New" panose="02070309020205020404" pitchFamily="49" charset="0"/>
              </a:rPr>
              <a:t>php.ini.default</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a:t>
            </a:r>
            <a:r>
              <a:rPr lang="en-US" baseline="0" dirty="0" smtClean="0"/>
              <a:t> A resource's default action is based on the principle of least surprise. So they are often creative actions towards the system. This is why the file resource specified here has the action specified. It is not the default action.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351334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we have seen a few examples of resources let's get to work installing that package. Using your editor of choice open up a file named </a:t>
            </a:r>
            <a:r>
              <a:rPr lang="en-US" baseline="0" dirty="0" smtClean="0"/>
              <a:t>'</a:t>
            </a:r>
            <a:r>
              <a:rPr lang="en-US" baseline="0" dirty="0" err="1" smtClean="0"/>
              <a:t>moo.rb</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259948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the file add the following resource to install the '</a:t>
            </a:r>
            <a:r>
              <a:rPr lang="en-US" baseline="0" dirty="0" err="1" smtClean="0"/>
              <a:t>cowsay</a:t>
            </a:r>
            <a:r>
              <a:rPr lang="en-US" baseline="0" dirty="0" smtClean="0"/>
              <a:t>' package.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9180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Save the file and</a:t>
            </a:r>
            <a:r>
              <a:rPr lang="en-US" baseline="0" dirty="0" smtClean="0"/>
              <a:t> return back to the shell. It is now time to apply the recipe to the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941367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 Development Kit (</a:t>
            </a:r>
            <a:r>
              <a:rPr lang="en-US" dirty="0" err="1" smtClean="0"/>
              <a:t>ChefDK</a:t>
            </a:r>
            <a:r>
              <a:rPr lang="en-US" dirty="0" smtClean="0"/>
              <a:t>), we package a tool that is called 'chef-client'.</a:t>
            </a:r>
          </a:p>
          <a:p>
            <a:endParaRPr lang="en-US" dirty="0" smtClean="0"/>
          </a:p>
          <a:p>
            <a:r>
              <a:rPr lang="en-US" dirty="0" smtClean="0"/>
              <a:t>'chef-client' is a command-line application that can be used to apply a recipe</a:t>
            </a:r>
            <a:r>
              <a:rPr lang="en-US" baseline="0" dirty="0" smtClean="0"/>
              <a:t> file</a:t>
            </a:r>
            <a:r>
              <a:rPr lang="en-US" dirty="0" smtClean="0"/>
              <a:t>.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999842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'chef-client'</a:t>
            </a:r>
            <a:r>
              <a:rPr lang="en-US" baseline="0" dirty="0" smtClean="0"/>
              <a:t> has the default </a:t>
            </a:r>
            <a:r>
              <a:rPr lang="en-US" b="0" dirty="0" smtClean="0"/>
              <a:t>default behavior</a:t>
            </a:r>
            <a:r>
              <a:rPr lang="en-US" b="0" baseline="0" dirty="0" smtClean="0"/>
              <a:t> </a:t>
            </a:r>
            <a:r>
              <a:rPr lang="en-US" b="0" dirty="0" smtClean="0"/>
              <a:t>to communicate with a Chef server. So we use the '--local-mode' flag to ask 'chef-client' to look for the recipe</a:t>
            </a:r>
            <a:r>
              <a:rPr lang="en-US" b="0" baseline="0" dirty="0" smtClean="0"/>
              <a:t> file </a:t>
            </a:r>
            <a:r>
              <a:rPr lang="en-US" b="0" dirty="0" smtClean="0"/>
              <a:t>locally.</a:t>
            </a:r>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48903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Execute</a:t>
            </a:r>
            <a:r>
              <a:rPr lang="en-US" baseline="0" dirty="0" smtClean="0"/>
              <a:t> the following command to have chef-client apply the recipe file. Because we are installing a package the prefix '</a:t>
            </a:r>
            <a:r>
              <a:rPr lang="en-US" baseline="0" dirty="0" err="1" smtClean="0"/>
              <a:t>sudo</a:t>
            </a:r>
            <a:r>
              <a:rPr lang="en-US" baseline="0" dirty="0" smtClean="0"/>
              <a:t>' is necessary. This ensures that we have elevated our permissions to the appropriate level to install the package.</a:t>
            </a:r>
          </a:p>
          <a:p>
            <a:endParaRPr lang="en-US" baseline="0" dirty="0" smtClean="0"/>
          </a:p>
          <a:p>
            <a:r>
              <a:rPr lang="en-US" baseline="0" dirty="0" smtClean="0"/>
              <a:t>In the output you should see Chef installing the appropriate package.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466774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the package installed it is time to use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551129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a:t>
            </a:r>
            <a:r>
              <a:rPr lang="en-US" baseline="0" dirty="0" smtClean="0"/>
              <a:t> </a:t>
            </a:r>
            <a:r>
              <a:rPr lang="en-US" baseline="0" dirty="0" err="1" smtClean="0"/>
              <a:t>cowsay</a:t>
            </a:r>
            <a:r>
              <a:rPr lang="en-US" baseline="0" dirty="0" smtClean="0"/>
              <a:t> and give it a parameter or a few parameters. Enjoy your new bovine friend that will parrot back what you type into the shell.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422827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this exercise we wrote a resource in a recipe file and applied that recipe file to the workstation. More importantly we brought a little more fun to our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918480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packages on a virtual workstation, use the 'chef-client' command, create a basic Chef recipe file and define Chef Resources.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What would happen if you</a:t>
            </a:r>
            <a:r>
              <a:rPr lang="en-US" sz="1200" baseline="0" dirty="0" smtClean="0"/>
              <a:t> applied the recipe </a:t>
            </a:r>
            <a:r>
              <a:rPr lang="en-US" sz="1200" dirty="0" smtClean="0"/>
              <a:t>again?</a:t>
            </a:r>
            <a:r>
              <a:rPr lang="en-US" sz="1200" baseline="0" dirty="0" smtClean="0"/>
              <a:t> </a:t>
            </a:r>
            <a:r>
              <a:rPr lang="en-US" dirty="0" smtClean="0"/>
              <a:t>Before you execute the command</a:t>
            </a:r>
            <a:r>
              <a:rPr lang="en-US" baseline="0" dirty="0" smtClean="0"/>
              <a:t> to apply the recipe t</a:t>
            </a:r>
            <a:r>
              <a:rPr lang="en-US" dirty="0" smtClean="0"/>
              <a:t>hink about what will happen. Think about what you would want to happen. Look at the output from the previous execution. Then take a guess. Write it down or type out what you think will happen.</a:t>
            </a:r>
            <a:r>
              <a:rPr lang="en-US" baseline="0" dirty="0" smtClean="0"/>
              <a:t> Then execute the command again.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sz="1200" dirty="0" smtClean="0"/>
              <a:t>What would happen if the package were to become uninstalled? </a:t>
            </a:r>
            <a:r>
              <a:rPr lang="en-US" dirty="0" smtClean="0"/>
              <a:t>What would the output be if you applied the recipe again? Was there a situation where the package was already uninstalled and we applied this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chef-client</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Test and repair means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 package with `chef-client`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your editor 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endParaRPr lang="en-US" dirty="0" smtClean="0"/>
          </a:p>
          <a:p>
            <a:pPr marL="0" indent="0">
              <a:buNone/>
            </a:pPr>
            <a:r>
              <a:rPr lang="en-US" dirty="0" smtClean="0"/>
              <a:t>Instructor Note: The default action is to create the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we have created the recipe file it is time to apply it.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26158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`chef-client`</a:t>
            </a:r>
            <a:r>
              <a:rPr lang="en-US" baseline="0" dirty="0" smtClean="0"/>
              <a:t> with the local mode flag we specify the new recipe file and apply it to the system. In this instance we are creating a file locally within the current directory and do not actually need to use the '</a:t>
            </a:r>
            <a:r>
              <a:rPr lang="en-US" baseline="0" dirty="0" err="1" smtClean="0"/>
              <a:t>sudo</a:t>
            </a:r>
            <a:r>
              <a:rPr lang="en-US" baseline="0" dirty="0" smtClean="0"/>
              <a:t>' prefix.</a:t>
            </a:r>
          </a:p>
          <a:p>
            <a:endParaRPr lang="en-US" baseline="0" dirty="0" smtClean="0"/>
          </a:p>
          <a:p>
            <a:r>
              <a:rPr lang="en-US" baseline="0" dirty="0" smtClean="0"/>
              <a:t>Instructor Note: The reason for the </a:t>
            </a:r>
            <a:r>
              <a:rPr lang="en-US" baseline="0" dirty="0" err="1" smtClean="0"/>
              <a:t>sudo</a:t>
            </a:r>
            <a:r>
              <a:rPr lang="en-US" baseline="0" dirty="0" smtClean="0"/>
              <a:t> prefix in this instance is that it is sometimes easier to build the habit with people.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67752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output it looks like</a:t>
            </a:r>
            <a:r>
              <a:rPr lang="en-US" baseline="0" dirty="0" smtClean="0"/>
              <a:t> the recipe we applied to the system created a </a:t>
            </a:r>
            <a:r>
              <a:rPr lang="en-US" baseline="0" dirty="0" err="1" smtClean="0"/>
              <a:t>hello.txt</a:t>
            </a:r>
            <a:r>
              <a:rPr lang="en-US" baseline="0" dirty="0" smtClean="0"/>
              <a:t> file. Now it is time to examine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493157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Let's look at the</a:t>
            </a:r>
            <a:r>
              <a:rPr lang="en-US" baseline="0" dirty="0" smtClean="0"/>
              <a:t> contents of the</a:t>
            </a:r>
            <a:r>
              <a:rPr lang="en-US" dirty="0" smtClean="0"/>
              <a:t> 'hello.txt' file</a:t>
            </a:r>
            <a:r>
              <a:rPr lang="en-US" baseline="0" dirty="0" smtClean="0"/>
              <a:t> to prove that it was created and the contents of file is what we wrote in the recipe.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have given you a workstation with a number of tools installed but it is missing something delightful to make the system fun. Together let's walk through using Chef to install the '</a:t>
            </a:r>
            <a:r>
              <a:rPr lang="en-US" baseline="0" dirty="0" err="1" smtClean="0"/>
              <a:t>cowsay</a:t>
            </a:r>
            <a:r>
              <a:rPr lang="en-US" baseline="0" dirty="0" smtClean="0"/>
              <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43762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a:t>
            </a:r>
            <a:r>
              <a:rPr lang="en-US" baseline="0" dirty="0" smtClean="0"/>
              <a:t> Again we created a recipe file with a resource and applied it to the system. This time it was a file and not a package but we can start to see that with Chef there are many different resources that we can use to express the desired state of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9784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Similar</a:t>
            </a:r>
            <a:r>
              <a:rPr lang="en-US" sz="1200" baseline="0" dirty="0" smtClean="0"/>
              <a:t> to the discussion we had before it is important to reflect on what would happen in this case with a file. What would happen if the contents of the target file were to change? How would 'chef-client' handle that situation? What would the output look like compared to when it created a file?</a:t>
            </a:r>
            <a:endParaRPr lang="en-US" sz="1200"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I</a:t>
            </a:r>
            <a:r>
              <a:rPr lang="en-US" sz="1200" baseline="0" dirty="0" smtClean="0"/>
              <a:t> encourage you to take a guess, make the change, and then apply the recipe again.</a:t>
            </a:r>
            <a:endParaRPr lang="en-US" sz="120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would happen</a:t>
            </a:r>
            <a:r>
              <a:rPr lang="en-US" baseline="0" dirty="0" smtClean="0"/>
              <a:t> if the file permissions, owner or group of the file changed? Did we define our desired policy for those attributes?</a:t>
            </a:r>
            <a:endParaRPr lang="en-US" dirty="0" smtClean="0"/>
          </a:p>
          <a:p>
            <a:endParaRPr lang="en-US" dirty="0" smtClean="0"/>
          </a:p>
          <a:p>
            <a:r>
              <a:rPr lang="en-US" dirty="0" smtClean="0"/>
              <a:t>Instructor</a:t>
            </a:r>
            <a:r>
              <a:rPr lang="en-US" baseline="0" dirty="0" smtClean="0"/>
              <a:t> Note: The learner is encouraged to change the file permissions, owner, and group here but it is not required. From the resource definition they have not set any of these attributes so Chef is relying on the default values provided by the file resource. This prepares them for the next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recipe</a:t>
            </a:r>
            <a:r>
              <a:rPr lang="en-US" baseline="0"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attributes</a:t>
            </a:r>
            <a:r>
              <a:rPr lang="en-US" baseline="0" dirty="0" smtClean="0"/>
              <a:t> </a:t>
            </a:r>
            <a:r>
              <a:rPr lang="en-US" dirty="0" smtClean="0"/>
              <a:t>to our resource.</a:t>
            </a:r>
          </a:p>
          <a:p>
            <a:endParaRPr lang="en-US" dirty="0" smtClean="0"/>
          </a:p>
          <a:p>
            <a:r>
              <a:rPr lang="en-US" dirty="0" smtClean="0"/>
              <a:t>The contents of this block contains attributes (and other things) that help describe the state of the resource. In this instance, </a:t>
            </a:r>
            <a:r>
              <a:rPr lang="en-US" smtClean="0"/>
              <a:t>the content attribute </a:t>
            </a:r>
            <a:r>
              <a:rPr lang="en-US" dirty="0" smtClean="0"/>
              <a:t>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Could you 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then see if you can find the default one.</a:t>
            </a:r>
          </a:p>
          <a:p>
            <a:pPr marL="228600" indent="-228600">
              <a:buAutoNum type="arabicPeriod"/>
            </a:pPr>
            <a:r>
              <a:rPr lang="en-US" dirty="0" smtClean="0"/>
              <a:t>Find the list of attributes and find the default values for mode, owner, and group.</a:t>
            </a:r>
          </a:p>
          <a:p>
            <a:endParaRPr lang="en-US" dirty="0" smtClean="0"/>
          </a:p>
          <a:p>
            <a:r>
              <a:rPr lang="en-US" dirty="0" smtClean="0"/>
              <a:t>The reason for doing this is that we want you to return to the file resource in the the</a:t>
            </a:r>
            <a:r>
              <a:rPr lang="en-US" baseline="0" dirty="0" smtClean="0"/>
              <a:t> recipe file and add the action, if necessary, and </a:t>
            </a:r>
            <a:r>
              <a:rPr lang="en-US" dirty="0" smtClean="0"/>
              <a:t>attributes for mode, owner and group.</a:t>
            </a:r>
          </a:p>
          <a:p>
            <a:endParaRPr lang="en-US" dirty="0" smtClean="0"/>
          </a:p>
          <a:p>
            <a:r>
              <a:rPr lang="en-US" dirty="0" smtClean="0"/>
              <a:t>Instructor</a:t>
            </a:r>
            <a:r>
              <a:rPr lang="en-US" baseline="0" dirty="0" smtClean="0"/>
              <a:t> Note: Allow 10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we tend to save ourselves the keystrokes and forgo expressing them.</a:t>
            </a:r>
          </a:p>
          <a:p>
            <a:endParaRPr lang="en-US" dirty="0" smtClean="0"/>
          </a:p>
          <a:p>
            <a:r>
              <a:rPr lang="en-US" dirty="0" smtClean="0"/>
              <a:t>The file resource in the</a:t>
            </a:r>
            <a:r>
              <a:rPr lang="en-US" baseline="0" dirty="0" smtClean="0"/>
              <a:t> recipe </a:t>
            </a:r>
            <a:r>
              <a:rPr lang="en-US" dirty="0" smtClean="0"/>
              <a:t>may or</a:t>
            </a:r>
            <a:r>
              <a:rPr lang="en-US" baseline="0" dirty="0" smtClean="0"/>
              <a:t> may not need to specify the </a:t>
            </a:r>
            <a:r>
              <a:rPr lang="en-US" dirty="0" smtClean="0"/>
              <a:t>three attributes: mode; owner; and group.</a:t>
            </a:r>
            <a:endParaRPr lang="en-US" baseline="0" dirty="0" smtClean="0"/>
          </a:p>
          <a:p>
            <a:endParaRPr lang="en-US" dirty="0" smtClean="0"/>
          </a:p>
          <a:p>
            <a:r>
              <a:rPr lang="en-US" dirty="0" smtClean="0"/>
              <a:t>The mode default</a:t>
            </a:r>
            <a:r>
              <a:rPr lang="en-US" baseline="0" dirty="0" smtClean="0"/>
              <a:t> value for this Operating System is </a:t>
            </a:r>
            <a:r>
              <a:rPr lang="uk-UA" baseline="0" dirty="0" smtClean="0"/>
              <a:t>'</a:t>
            </a:r>
            <a:r>
              <a:rPr lang="en-US" baseline="0" dirty="0" smtClean="0"/>
              <a:t>0644</a:t>
            </a:r>
            <a:r>
              <a:rPr lang="uk-UA" baseline="0" dirty="0" smtClean="0"/>
              <a:t>'</a:t>
            </a:r>
            <a:r>
              <a:rPr lang="en-US" baseline="0" dirty="0" smtClean="0"/>
              <a:t>. That value could change depending on the Operating System we are currently running.</a:t>
            </a:r>
          </a:p>
          <a:p>
            <a:r>
              <a:rPr lang="en-US" baseline="0" dirty="0" smtClean="0"/>
              <a:t>The default owner is the current user. That value could change depending on who applies this policy.</a:t>
            </a:r>
          </a:p>
          <a:p>
            <a:r>
              <a:rPr lang="en-US" baseline="0" dirty="0" smtClean="0"/>
              <a:t>The default group is the POSIX group. In this instance this will be root. This could change depending on the system.</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a:t>
            </a:r>
            <a:r>
              <a:rPr lang="en-US" baseline="0" dirty="0" smtClean="0"/>
              <a:t> those comfortable with Linux distributions it seems rather straight forward to </a:t>
            </a:r>
            <a:r>
              <a:rPr lang="en-US" dirty="0" smtClean="0"/>
              <a:t>installing packages through the distribution's specific package manager.</a:t>
            </a:r>
            <a:r>
              <a:rPr lang="en-US" baseline="0" dirty="0" smtClean="0"/>
              <a:t> This is a perfect </a:t>
            </a:r>
            <a:r>
              <a:rPr lang="en-US" dirty="0" smtClean="0"/>
              <a:t>opportunity to experiment with how to solve configuration problems with Chef. For those</a:t>
            </a:r>
            <a:r>
              <a:rPr lang="en-US" baseline="0" dirty="0" smtClean="0"/>
              <a:t> not familiar with Linux distributions do not worry, Chef will take care of figuring out those details for us when it comes time to do the installation of the package.</a:t>
            </a:r>
            <a:endParaRPr lang="en-US" dirty="0" smtClean="0"/>
          </a:p>
          <a:p>
            <a:endParaRPr lang="en-US" dirty="0" smtClean="0"/>
          </a:p>
          <a:p>
            <a:r>
              <a:rPr lang="en-US" dirty="0" smtClean="0"/>
              <a:t>One of the best ways to learn a technology is to apply the technology in every situation that it can be applied. A number of chef tools are installed on the system so lets put them to use.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a:t>
            </a:r>
            <a:r>
              <a:rPr lang="en-US" baseline="0" dirty="0" smtClean="0"/>
              <a:t> successfully updated the file resource to include the attributes and being explicit with the action. You have demonstrated the important part of reading the documentation and taking action to meet the </a:t>
            </a:r>
            <a:r>
              <a:rPr lang="en-US" baseline="0" smtClean="0"/>
              <a:t>defined requirements.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043734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baseline="0" dirty="0" smtClean="0"/>
              <a:t>Create a recipe that defines the following resource as its policy. When you are done defining the policy apply the policy to the system.</a:t>
            </a:r>
          </a:p>
          <a:p>
            <a:pPr marL="0" indent="0">
              <a:buFont typeface="Arial" panose="020B0604020202020204" pitchFamily="34" charset="0"/>
              <a:buNone/>
            </a:pPr>
            <a:endParaRPr lang="en-US" baseline="0"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Instructor</a:t>
            </a:r>
            <a:r>
              <a:rPr lang="en-US" baseline="0" dirty="0" smtClean="0"/>
              <a:t> Note: Allow 15 minutes to complete this exercise.</a:t>
            </a:r>
            <a:endParaRPr lang="en-US" dirty="0" smtClean="0"/>
          </a:p>
          <a:p>
            <a:pPr marL="0" indent="0">
              <a:buFont typeface="Arial" panose="020B0604020202020204" pitchFamily="34" charset="0"/>
              <a:buNone/>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931014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a:t>
            </a:r>
            <a:r>
              <a:rPr lang="en-US" baseline="0" dirty="0" smtClean="0"/>
              <a:t> </a:t>
            </a:r>
            <a:r>
              <a:rPr lang="en-US" dirty="0" smtClean="0"/>
              <a:t>version of the recipe</a:t>
            </a:r>
            <a:r>
              <a:rPr lang="en-US" baseline="0" dirty="0" smtClean="0"/>
              <a:t> </a:t>
            </a:r>
            <a:r>
              <a:rPr lang="en-US" dirty="0" smtClean="0"/>
              <a:t>file that </a:t>
            </a:r>
            <a:r>
              <a:rPr lang="en-US" dirty="0" smtClean="0"/>
              <a:t>installs </a:t>
            </a:r>
            <a:r>
              <a:rPr lang="en-US" dirty="0" smtClean="0"/>
              <a:t>tree, and creates the message-of -the-day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it is</a:t>
            </a:r>
            <a:r>
              <a:rPr lang="en-US" baseline="0" dirty="0" smtClean="0"/>
              <a:t> the same as we did before with chef-client.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86707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smtClean="0"/>
              <a:t>Wonderful.</a:t>
            </a:r>
            <a:r>
              <a:rPr lang="en-US" baseline="0" dirty="0" smtClean="0"/>
              <a:t> The setup recipe now installs something fun, useful, and configures something important on our </a:t>
            </a:r>
            <a:r>
              <a:rPr lang="en-US" baseline="0" dirty="0" smtClean="0"/>
              <a:t>system. We </a:t>
            </a:r>
            <a:r>
              <a:rPr lang="en-US" baseline="0" dirty="0" smtClean="0"/>
              <a:t>will use tree in the upcoming sections to help us understand all the folder structure of things we will develop. And the message of the day we configured will greet us with the important property line the next time we or someone else logs into the system.</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705667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090" rtl="0" eaLnBrk="1" fontAlgn="auto" latinLnBrk="0" hangingPunct="1">
              <a:lnSpc>
                <a:spcPct val="90000"/>
              </a:lnSpc>
              <a:spcBef>
                <a:spcPts val="0"/>
              </a:spcBef>
              <a:spcAft>
                <a:spcPts val="444"/>
              </a:spcAft>
              <a:buClrTx/>
              <a:buSzTx/>
              <a:buFontTx/>
              <a:buNone/>
              <a:tabLst/>
              <a:defRPr/>
            </a:pPr>
            <a:r>
              <a:rPr lang="en-US" dirty="0" smtClean="0"/>
              <a:t>Let's finish this Resources module with a discussion.</a:t>
            </a:r>
            <a:r>
              <a:rPr lang="en-US" baseline="0" dirty="0" smtClean="0"/>
              <a:t> </a:t>
            </a:r>
            <a:r>
              <a:rPr lang="en-US" dirty="0" smtClean="0"/>
              <a:t>Answer these four questions.</a:t>
            </a:r>
            <a:r>
              <a:rPr lang="en-US" baseline="0" dirty="0" smtClean="0"/>
              <a:t> </a:t>
            </a:r>
            <a:r>
              <a:rPr lang="en-US" dirty="0" smtClean="0"/>
              <a:t>Remember that the answer "I don't know! That's why I'm here!" is a great answer.</a:t>
            </a:r>
          </a:p>
          <a:p>
            <a:endParaRPr lang="en-US"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smtClean="0"/>
              <a:t>chef-client</a:t>
            </a:r>
            <a:endParaRPr lang="en-US" dirty="0" smtClean="0"/>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dirty="0" smtClean="0"/>
              <a:t>During</a:t>
            </a:r>
            <a:r>
              <a:rPr lang="en-US" baseline="0" dirty="0" smtClean="0"/>
              <a:t> this course we are going to use the text-based editors installed on these virtual workstations. </a:t>
            </a:r>
            <a:r>
              <a:rPr lang="en-US" dirty="0" smtClean="0"/>
              <a:t>There are at least three command-line editors that we can choose from</a:t>
            </a:r>
            <a:r>
              <a:rPr lang="en-US" baseline="0" dirty="0" smtClean="0"/>
              <a:t> on the Linux workstation: Emacs, Nano, or Vim.</a:t>
            </a:r>
          </a:p>
          <a:p>
            <a:endParaRPr lang="en-US" baseline="0" dirty="0" smtClean="0"/>
          </a:p>
          <a:p>
            <a:r>
              <a:rPr lang="en-US" sz="1100" b="1" dirty="0" smtClean="0">
                <a:latin typeface="Courier New" panose="02070309020205020404" pitchFamily="49" charset="0"/>
                <a:cs typeface="Courier New" panose="02070309020205020404" pitchFamily="49" charset="0"/>
              </a:rPr>
              <a:t>Emacs</a:t>
            </a:r>
            <a:r>
              <a:rPr lang="en-US" sz="1100" b="0" dirty="0" smtClean="0">
                <a:latin typeface="Courier New" panose="02070309020205020404" pitchFamily="49" charset="0"/>
                <a:cs typeface="Courier New" panose="02070309020205020404" pitchFamily="49" charset="0"/>
              </a:rPr>
              <a:t>:</a:t>
            </a:r>
            <a:r>
              <a:rPr lang="en-US" sz="1100" b="1" dirty="0" smtClean="0">
                <a:latin typeface="Courier New" panose="02070309020205020404" pitchFamily="49" charset="0"/>
                <a:cs typeface="Courier New" panose="02070309020205020404" pitchFamily="49" charset="0"/>
              </a:rPr>
              <a:t> </a:t>
            </a:r>
            <a:r>
              <a:rPr lang="en-US" sz="1100" b="0" dirty="0" smtClean="0">
                <a:latin typeface="Courier New" panose="02070309020205020404" pitchFamily="49" charset="0"/>
                <a:cs typeface="Courier New" panose="02070309020205020404" pitchFamily="49" charset="0"/>
              </a:rPr>
              <a:t>(</a:t>
            </a:r>
            <a:r>
              <a:rPr lang="en-US" sz="1100" dirty="0" smtClean="0"/>
              <a:t>Emacs is fairly straightforward for editing files.)</a:t>
            </a:r>
            <a:endParaRPr lang="en-US" sz="1100" b="1" dirty="0" smtClean="0">
              <a:latin typeface="Courier New" panose="02070309020205020404" pitchFamily="49" charset="0"/>
              <a:cs typeface="Courier New" panose="02070309020205020404" pitchFamily="49" charset="0"/>
            </a:endParaRPr>
          </a:p>
          <a:p>
            <a:endParaRPr lang="en-US" sz="1100" dirty="0" smtClean="0">
              <a:latin typeface="Courier New" panose="02070309020205020404" pitchFamily="49" charset="0"/>
              <a:cs typeface="Courier New" panose="02070309020205020404" pitchFamily="49" charset="0"/>
            </a:endParaRPr>
          </a:p>
          <a:p>
            <a:r>
              <a:rPr lang="en-US" sz="1100" dirty="0" smtClean="0">
                <a:latin typeface="Courier New" panose="02070309020205020404" pitchFamily="49" charset="0"/>
                <a:cs typeface="Courier New" panose="02070309020205020404" pitchFamily="49" charset="0"/>
              </a:rPr>
              <a:t>OPEN FILE	$ emacs FILENAME</a:t>
            </a:r>
          </a:p>
          <a:p>
            <a:r>
              <a:rPr lang="en-US" sz="1100" dirty="0" smtClean="0">
                <a:latin typeface="Courier New" panose="02070309020205020404" pitchFamily="49" charset="0"/>
                <a:cs typeface="Courier New" panose="02070309020205020404" pitchFamily="49" charset="0"/>
              </a:rPr>
              <a:t>WRITE FILE	</a:t>
            </a:r>
            <a:r>
              <a:rPr lang="en-US" sz="1100" dirty="0" err="1" smtClean="0">
                <a:latin typeface="Courier New" panose="02070309020205020404" pitchFamily="49" charset="0"/>
                <a:cs typeface="Courier New" panose="02070309020205020404" pitchFamily="49" charset="0"/>
              </a:rPr>
              <a:t>ctrl+x</a:t>
            </a:r>
            <a:r>
              <a:rPr lang="en-US" sz="1100" dirty="0" smtClean="0">
                <a:latin typeface="Courier New" panose="02070309020205020404" pitchFamily="49" charset="0"/>
                <a:cs typeface="Courier New" panose="02070309020205020404" pitchFamily="49" charset="0"/>
              </a:rPr>
              <a:t>, </a:t>
            </a:r>
            <a:r>
              <a:rPr lang="en-US" sz="1100" dirty="0" err="1" smtClean="0">
                <a:latin typeface="Courier New" panose="02070309020205020404" pitchFamily="49" charset="0"/>
                <a:cs typeface="Courier New" panose="02070309020205020404" pitchFamily="49" charset="0"/>
              </a:rPr>
              <a:t>ctrl+w</a:t>
            </a:r>
            <a:endParaRPr lang="en-US" sz="1100" dirty="0" smtClean="0">
              <a:latin typeface="Courier New" panose="02070309020205020404" pitchFamily="49" charset="0"/>
              <a:cs typeface="Courier New" panose="02070309020205020404" pitchFamily="49" charset="0"/>
            </a:endParaRPr>
          </a:p>
          <a:p>
            <a:r>
              <a:rPr lang="en-US" sz="1100" dirty="0" smtClean="0">
                <a:latin typeface="Courier New" panose="02070309020205020404" pitchFamily="49" charset="0"/>
                <a:cs typeface="Courier New" panose="02070309020205020404" pitchFamily="49" charset="0"/>
              </a:rPr>
              <a:t>EXIT	 </a:t>
            </a:r>
            <a:r>
              <a:rPr lang="en-US" sz="1100" dirty="0" err="1" smtClean="0">
                <a:latin typeface="Courier New" panose="02070309020205020404" pitchFamily="49" charset="0"/>
                <a:cs typeface="Courier New" panose="02070309020205020404" pitchFamily="49" charset="0"/>
              </a:rPr>
              <a:t>ctrl+x</a:t>
            </a:r>
            <a:r>
              <a:rPr lang="en-US" sz="1100" dirty="0" smtClean="0">
                <a:latin typeface="Courier New" panose="02070309020205020404" pitchFamily="49" charset="0"/>
                <a:cs typeface="Courier New" panose="02070309020205020404" pitchFamily="49" charset="0"/>
              </a:rPr>
              <a:t>, </a:t>
            </a:r>
            <a:r>
              <a:rPr lang="en-US" sz="1100" dirty="0" err="1" smtClean="0">
                <a:latin typeface="Courier New" panose="02070309020205020404" pitchFamily="49" charset="0"/>
                <a:cs typeface="Courier New" panose="02070309020205020404" pitchFamily="49" charset="0"/>
              </a:rPr>
              <a:t>ctrl+c</a:t>
            </a:r>
            <a:endParaRPr lang="en-US" sz="1100" dirty="0" smtClean="0">
              <a:latin typeface="Courier New" panose="02070309020205020404" pitchFamily="49" charset="0"/>
              <a:cs typeface="Courier New" panose="02070309020205020404" pitchFamily="49" charset="0"/>
            </a:endParaRPr>
          </a:p>
          <a:p>
            <a:endParaRPr lang="en-US" sz="1100" dirty="0" smtClean="0">
              <a:latin typeface="Courier New" panose="02070309020205020404" pitchFamily="49" charset="0"/>
            </a:endParaRPr>
          </a:p>
          <a:p>
            <a:r>
              <a:rPr lang="en-US" sz="1100" b="1" dirty="0" smtClean="0">
                <a:latin typeface="Courier New" panose="02070309020205020404" pitchFamily="49" charset="0"/>
              </a:rPr>
              <a:t>Nano</a:t>
            </a:r>
            <a:r>
              <a:rPr lang="en-US" sz="1100" b="0" dirty="0" smtClean="0">
                <a:latin typeface="Courier New" panose="02070309020205020404" pitchFamily="49" charset="0"/>
              </a:rPr>
              <a:t>:</a:t>
            </a:r>
            <a:r>
              <a:rPr lang="en-US" sz="1100" b="1" dirty="0" smtClean="0">
                <a:latin typeface="Courier New" panose="02070309020205020404" pitchFamily="49" charset="0"/>
              </a:rPr>
              <a:t> </a:t>
            </a:r>
            <a:r>
              <a:rPr lang="en-US" sz="1100" b="0" dirty="0" smtClean="0">
                <a:latin typeface="Courier New" panose="02070309020205020404" pitchFamily="49" charset="0"/>
              </a:rPr>
              <a:t>(</a:t>
            </a:r>
            <a:r>
              <a:rPr lang="en-US" sz="1100" dirty="0" smtClean="0"/>
              <a:t>Nano is usually touted as the easiest editor to get started with editing through the command-line.)</a:t>
            </a:r>
            <a:endParaRPr lang="en-US" sz="1100" b="1" dirty="0" smtClean="0">
              <a:latin typeface="Courier New" panose="02070309020205020404" pitchFamily="49" charset="0"/>
            </a:endParaRPr>
          </a:p>
          <a:p>
            <a:endParaRPr lang="en-US" sz="1100" dirty="0" smtClean="0">
              <a:latin typeface="Courier New" panose="02070309020205020404" pitchFamily="49" charset="0"/>
            </a:endParaRPr>
          </a:p>
          <a:p>
            <a:pPr>
              <a:lnSpc>
                <a:spcPct val="120000"/>
              </a:lnSpc>
            </a:pPr>
            <a:r>
              <a:rPr lang="en-US" sz="1100" dirty="0" smtClean="0">
                <a:latin typeface="Courier New" panose="02070309020205020404" pitchFamily="49" charset="0"/>
                <a:cs typeface="Courier New" panose="02070309020205020404" pitchFamily="49" charset="0"/>
              </a:rPr>
              <a:t>OPEN FILE	$ nano FILENAME</a:t>
            </a:r>
          </a:p>
          <a:p>
            <a:r>
              <a:rPr lang="en-US" sz="1100" dirty="0" smtClean="0">
                <a:latin typeface="Courier New" panose="02070309020205020404" pitchFamily="49" charset="0"/>
                <a:cs typeface="Courier New" panose="02070309020205020404" pitchFamily="49" charset="0"/>
              </a:rPr>
              <a:t>WRITE (When</a:t>
            </a:r>
            <a:r>
              <a:rPr lang="en-US" sz="1100" baseline="0" dirty="0" smtClean="0">
                <a:latin typeface="Courier New" panose="02070309020205020404" pitchFamily="49" charset="0"/>
                <a:cs typeface="Courier New" panose="02070309020205020404" pitchFamily="49" charset="0"/>
              </a:rPr>
              <a:t> exiting</a:t>
            </a:r>
            <a:r>
              <a:rPr lang="en-US" sz="1100" dirty="0" smtClean="0">
                <a:latin typeface="Courier New" panose="02070309020205020404" pitchFamily="49" charset="0"/>
                <a:cs typeface="Courier New" panose="02070309020205020404" pitchFamily="49" charset="0"/>
              </a:rPr>
              <a:t>)</a:t>
            </a:r>
            <a:r>
              <a:rPr lang="en-US" sz="1100" baseline="0" dirty="0" smtClean="0">
                <a:latin typeface="Courier New" panose="02070309020205020404" pitchFamily="49" charset="0"/>
                <a:cs typeface="Courier New" panose="02070309020205020404" pitchFamily="49" charset="0"/>
              </a:rPr>
              <a:t> </a:t>
            </a:r>
            <a:r>
              <a:rPr lang="en-US" sz="1100" dirty="0" err="1" smtClean="0">
                <a:latin typeface="Courier New" panose="02070309020205020404" pitchFamily="49" charset="0"/>
                <a:cs typeface="Courier New" panose="02070309020205020404" pitchFamily="49" charset="0"/>
              </a:rPr>
              <a:t>ctrl+x</a:t>
            </a:r>
            <a:r>
              <a:rPr lang="en-US" sz="1100" dirty="0" smtClean="0">
                <a:latin typeface="Courier New" panose="02070309020205020404" pitchFamily="49" charset="0"/>
                <a:cs typeface="Courier New" panose="02070309020205020404" pitchFamily="49" charset="0"/>
              </a:rPr>
              <a:t>, y, ENTER</a:t>
            </a:r>
          </a:p>
          <a:p>
            <a:r>
              <a:rPr lang="en-US" sz="1100" dirty="0" smtClean="0">
                <a:latin typeface="Courier New" panose="02070309020205020404" pitchFamily="49" charset="0"/>
                <a:cs typeface="Courier New" panose="02070309020205020404" pitchFamily="49" charset="0"/>
              </a:rPr>
              <a:t>EXIT	</a:t>
            </a:r>
            <a:r>
              <a:rPr lang="en-US" sz="1100" dirty="0" err="1" smtClean="0">
                <a:latin typeface="Courier New" panose="02070309020205020404" pitchFamily="49" charset="0"/>
                <a:cs typeface="Courier New" panose="02070309020205020404" pitchFamily="49" charset="0"/>
              </a:rPr>
              <a:t>ctrl+x</a:t>
            </a:r>
            <a:endParaRPr lang="en-US" sz="1100" dirty="0" smtClean="0">
              <a:latin typeface="Courier New" panose="02070309020205020404" pitchFamily="49" charset="0"/>
              <a:cs typeface="Courier New" panose="02070309020205020404" pitchFamily="49" charset="0"/>
            </a:endParaRPr>
          </a:p>
          <a:p>
            <a:endParaRPr lang="en-US" sz="1100" dirty="0" smtClean="0">
              <a:latin typeface="Courier New" panose="02070309020205020404" pitchFamily="49" charset="0"/>
              <a:cs typeface="Courier New" panose="02070309020205020404" pitchFamily="49" charset="0"/>
            </a:endParaRPr>
          </a:p>
          <a:p>
            <a:r>
              <a:rPr lang="en-US" sz="1100" b="1" dirty="0" smtClean="0">
                <a:latin typeface="Courier New" panose="02070309020205020404" pitchFamily="49" charset="0"/>
                <a:cs typeface="Courier New" panose="02070309020205020404" pitchFamily="49" charset="0"/>
              </a:rPr>
              <a:t>VIM</a:t>
            </a:r>
            <a:r>
              <a:rPr lang="en-US" sz="1100" b="0" dirty="0" smtClean="0">
                <a:latin typeface="Courier New" panose="02070309020205020404" pitchFamily="49" charset="0"/>
                <a:cs typeface="Courier New" panose="02070309020205020404" pitchFamily="49" charset="0"/>
              </a:rPr>
              <a:t>: (</a:t>
            </a:r>
            <a:r>
              <a:rPr lang="en-US" sz="1100" dirty="0" smtClean="0"/>
              <a:t>Vim,</a:t>
            </a:r>
            <a:r>
              <a:rPr lang="en-US" sz="1100" baseline="0" dirty="0" smtClean="0"/>
              <a:t> </a:t>
            </a:r>
            <a:r>
              <a:rPr lang="en-US" sz="1100" dirty="0" smtClean="0"/>
              <a:t>like vi,</a:t>
            </a:r>
            <a:r>
              <a:rPr lang="en-US" sz="1100" baseline="0" dirty="0" smtClean="0"/>
              <a:t> </a:t>
            </a:r>
            <a:r>
              <a:rPr lang="en-US" sz="1100" dirty="0" smtClean="0"/>
              <a:t>is more complex because of its different modes. )</a:t>
            </a:r>
            <a:endParaRPr lang="en-US" sz="1100" b="1" dirty="0" smtClean="0">
              <a:latin typeface="Courier New" panose="02070309020205020404" pitchFamily="49" charset="0"/>
              <a:cs typeface="Courier New" panose="02070309020205020404" pitchFamily="49" charset="0"/>
            </a:endParaRPr>
          </a:p>
          <a:p>
            <a:endParaRPr lang="en-US" sz="1100" dirty="0" smtClean="0">
              <a:latin typeface="Courier New" panose="02070309020205020404" pitchFamily="49" charset="0"/>
              <a:cs typeface="Courier New" panose="02070309020205020404" pitchFamily="49" charset="0"/>
            </a:endParaRPr>
          </a:p>
          <a:p>
            <a:r>
              <a:rPr lang="en-US" sz="1100" dirty="0" smtClean="0">
                <a:latin typeface="Courier New" panose="02070309020205020404" pitchFamily="49" charset="0"/>
                <a:cs typeface="Courier New" panose="02070309020205020404" pitchFamily="49" charset="0"/>
              </a:rPr>
              <a:t>OPEN FILE	$ vim FILENAME</a:t>
            </a:r>
          </a:p>
          <a:p>
            <a:pPr>
              <a:lnSpc>
                <a:spcPct val="120000"/>
              </a:lnSpc>
            </a:pPr>
            <a:r>
              <a:rPr lang="en-US" sz="1100" dirty="0" smtClean="0">
                <a:latin typeface="Courier New" panose="02070309020205020404" pitchFamily="49" charset="0"/>
                <a:cs typeface="Courier New" panose="02070309020205020404" pitchFamily="49" charset="0"/>
              </a:rPr>
              <a:t>START EDITING	</a:t>
            </a:r>
            <a:r>
              <a:rPr lang="en-US" sz="1100" dirty="0" err="1" smtClean="0">
                <a:latin typeface="Courier New" panose="02070309020205020404" pitchFamily="49" charset="0"/>
                <a:cs typeface="Courier New" panose="02070309020205020404" pitchFamily="49" charset="0"/>
              </a:rPr>
              <a:t>i</a:t>
            </a:r>
            <a:endParaRPr lang="en-US" sz="1100" dirty="0" smtClean="0">
              <a:latin typeface="Courier New" panose="02070309020205020404" pitchFamily="49" charset="0"/>
              <a:cs typeface="Courier New" panose="02070309020205020404" pitchFamily="49" charset="0"/>
            </a:endParaRPr>
          </a:p>
          <a:p>
            <a:pPr>
              <a:lnSpc>
                <a:spcPct val="120000"/>
              </a:lnSpc>
            </a:pPr>
            <a:r>
              <a:rPr lang="en-US" sz="1100" dirty="0" smtClean="0">
                <a:latin typeface="Courier New" panose="02070309020205020404" pitchFamily="49" charset="0"/>
                <a:cs typeface="Courier New" panose="02070309020205020404" pitchFamily="49" charset="0"/>
              </a:rPr>
              <a:t>WRITE FILE	ESC, :w</a:t>
            </a:r>
          </a:p>
          <a:p>
            <a:pPr>
              <a:lnSpc>
                <a:spcPct val="120000"/>
              </a:lnSpc>
            </a:pPr>
            <a:r>
              <a:rPr lang="en-US" sz="1100" dirty="0" smtClean="0">
                <a:latin typeface="Courier New" panose="02070309020205020404" pitchFamily="49" charset="0"/>
                <a:cs typeface="Courier New" panose="02070309020205020404" pitchFamily="49" charset="0"/>
              </a:rPr>
              <a:t>EXIT	ESC, :q</a:t>
            </a:r>
          </a:p>
          <a:p>
            <a:pPr>
              <a:lnSpc>
                <a:spcPct val="120000"/>
              </a:lnSpc>
            </a:pPr>
            <a:r>
              <a:rPr lang="en-US" sz="1100" dirty="0" smtClean="0">
                <a:latin typeface="Courier New" panose="02070309020205020404" pitchFamily="49" charset="0"/>
                <a:cs typeface="Courier New" panose="02070309020205020404" pitchFamily="49" charset="0"/>
              </a:rPr>
              <a:t>EXIT (don't write) 	ESC, :q!</a:t>
            </a:r>
            <a:endParaRPr lang="en-US" sz="1100"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Afterwards,</a:t>
            </a:r>
            <a:r>
              <a:rPr lang="en-US" baseline="0" dirty="0" smtClean="0"/>
              <a:t> let us </a:t>
            </a:r>
            <a:r>
              <a:rPr lang="en-US" dirty="0" smtClean="0"/>
              <a:t>look at a few examples of resources.</a:t>
            </a:r>
          </a:p>
          <a:p>
            <a:endParaRPr lang="en-US" dirty="0" smtClean="0"/>
          </a:p>
          <a:p>
            <a:r>
              <a:rPr lang="en-US" dirty="0" smtClean="0"/>
              <a:t>Instructor Note: This may sound unusual to ask people to read the documentation</a:t>
            </a:r>
            <a:r>
              <a:rPr lang="en-US" baseline="0" dirty="0" smtClean="0"/>
              <a:t> site </a:t>
            </a:r>
            <a:r>
              <a:rPr lang="en-US" dirty="0" smtClean="0"/>
              <a:t>but it is important that they learn to refer to the documentation. This page in an</a:t>
            </a:r>
            <a:r>
              <a:rPr lang="en-US" baseline="0" dirty="0" smtClean="0"/>
              <a:t> important reference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8264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latin typeface="Arial" panose="020B0604020202020204" pitchFamily="34" charset="0"/>
                <a:cs typeface="Arial" panose="020B0604020202020204" pitchFamily="34" charset="0"/>
              </a:rPr>
              <a:t>Here is an example of the</a:t>
            </a:r>
            <a:r>
              <a:rPr lang="en-US" baseline="0" dirty="0" smtClean="0">
                <a:latin typeface="Arial" panose="020B0604020202020204" pitchFamily="34" charset="0"/>
                <a:cs typeface="Arial" panose="020B0604020202020204" pitchFamily="34" charset="0"/>
              </a:rPr>
              <a:t> package resource. The </a:t>
            </a:r>
            <a:r>
              <a:rPr lang="en-US" dirty="0" smtClean="0">
                <a:latin typeface="Arial" panose="020B0604020202020204" pitchFamily="34" charset="0"/>
                <a:cs typeface="Arial" panose="020B0604020202020204" pitchFamily="34" charset="0"/>
              </a:rPr>
              <a:t>package named '</a:t>
            </a:r>
            <a:r>
              <a:rPr lang="en-US" dirty="0" err="1" smtClean="0">
                <a:latin typeface="Arial" panose="020B0604020202020204" pitchFamily="34" charset="0"/>
                <a:cs typeface="Arial" panose="020B0604020202020204" pitchFamily="34" charset="0"/>
              </a:rPr>
              <a:t>httpd</a:t>
            </a:r>
            <a:r>
              <a:rPr lang="en-US" dirty="0" smtClean="0">
                <a:latin typeface="Arial" panose="020B0604020202020204" pitchFamily="34" charset="0"/>
                <a:cs typeface="Arial" panose="020B0604020202020204" pitchFamily="34" charset="0"/>
              </a:rPr>
              <a:t>' is installed.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latin typeface="Arial" panose="020B0604020202020204" pitchFamily="34" charset="0"/>
              <a:cs typeface="Arial" panose="020B0604020202020204" pitchFamily="34" charset="0"/>
            </a:endParaRPr>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latin typeface="Arial" panose="020B0604020202020204" pitchFamily="34" charset="0"/>
                <a:cs typeface="Arial" panose="020B0604020202020204" pitchFamily="34" charset="0"/>
              </a:rPr>
              <a:t>Instructor Note: The default action for the package</a:t>
            </a:r>
            <a:r>
              <a:rPr lang="en-US" baseline="0" dirty="0" smtClean="0">
                <a:latin typeface="Arial" panose="020B0604020202020204" pitchFamily="34" charset="0"/>
                <a:cs typeface="Arial" panose="020B0604020202020204" pitchFamily="34" charset="0"/>
              </a:rPr>
              <a:t> resource is create. When you do not specify an action or attributes you can define it without the do and end block.</a:t>
            </a:r>
            <a:endParaRPr lang="en-US" dirty="0" smtClean="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498428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Service resources are often defined with two actions. The action method can only take one parameter so to provide two actions you need to specify the two actions within an Array.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452802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/etc/</a:t>
            </a:r>
            <a:r>
              <a:rPr lang="en-US" dirty="0" err="1" smtClean="0">
                <a:latin typeface="Courier New" panose="02070309020205020404" pitchFamily="49" charset="0"/>
              </a:rPr>
              <a:t>motd</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created with content </a:t>
            </a:r>
            <a:r>
              <a:rPr lang="uk-UA" dirty="0" smtClean="0"/>
              <a:t>'</a:t>
            </a:r>
            <a:r>
              <a:rPr lang="en-US" dirty="0" smtClean="0"/>
              <a:t>This company is the property...</a:t>
            </a:r>
            <a:r>
              <a:rPr lang="uk-UA" dirty="0" smtClean="0"/>
              <a:t>'</a:t>
            </a:r>
            <a:r>
              <a:rPr lang="en-US" dirty="0" smtClean="0"/>
              <a:t>.</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The default action for the file resource is to create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552376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6.emf"/><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6.emf"/><Relationship Id="rId1" Type="http://schemas.openxmlformats.org/officeDocument/2006/relationships/themeOverride" Target="../theme/themeOverride12.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200"/>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sp>
        <p:nvSpPr>
          <p:cNvPr id="12" name="Title 1"/>
          <p:cNvSpPr txBox="1">
            <a:spLocks/>
          </p:cNvSpPr>
          <p:nvPr userDrawn="1"/>
        </p:nvSpPr>
        <p:spPr bwMode="white">
          <a:xfrm>
            <a:off x="8236089"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Success</a:t>
            </a:r>
            <a:endParaRPr lang="en-US" sz="5900" dirty="0"/>
          </a:p>
        </p:txBody>
      </p:sp>
      <p:sp>
        <p:nvSpPr>
          <p:cNvPr id="13" name="Title 1"/>
          <p:cNvSpPr txBox="1">
            <a:spLocks/>
          </p:cNvSpPr>
          <p:nvPr userDrawn="1"/>
        </p:nvSpPr>
        <p:spPr bwMode="white">
          <a:xfrm>
            <a:off x="622768"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Problem</a:t>
            </a:r>
            <a:endParaRPr lang="en-US" sz="5900"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1" y="268017"/>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3" y="259541"/>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17" tIns="121917" rIns="121917" bIns="121917" rtlCol="0" anchor="ctr">
            <a:noAutofit/>
          </a:bodyPr>
          <a:lstStyle/>
          <a:p>
            <a:endParaRPr lang="en-US" sz="16900"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9" y="318790"/>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4" y="3505073"/>
            <a:ext cx="10974132" cy="2544287"/>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8" y="1337151"/>
            <a:ext cx="14332405" cy="566391"/>
          </a:xfrm>
          <a:ln>
            <a:noFill/>
          </a:ln>
        </p:spPr>
        <p:style>
          <a:lnRef idx="2">
            <a:schemeClr val="accent1"/>
          </a:lnRef>
          <a:fillRef idx="1">
            <a:schemeClr val="lt1"/>
          </a:fillRef>
          <a:effectRef idx="0">
            <a:schemeClr val="accent1"/>
          </a:effectRef>
          <a:fontRef idx="none"/>
        </p:style>
        <p:txBody>
          <a:bodyPr lIns="91438" tIns="0" bIns="0" anchor="ctr" anchorCtr="0">
            <a:normAutofit/>
          </a:bodyPr>
          <a:lstStyle>
            <a:lvl1pPr marL="0" indent="0">
              <a:buNone/>
              <a:defRPr sz="4300">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4"/>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2" y="304801"/>
            <a:ext cx="14337079" cy="827577"/>
          </a:xfrm>
        </p:spPr>
        <p:txBody>
          <a:bodyPr/>
          <a:lstStyle>
            <a:lvl1pPr>
              <a:defRPr sz="5900"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17" tIns="121917" rIns="121917" bIns="121917"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5" y="1348278"/>
            <a:ext cx="14934855" cy="341081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9"/>
            <a:ext cx="14934888" cy="340842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6" y="2775889"/>
            <a:ext cx="14925909"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2" y="3444564"/>
            <a:ext cx="14925909"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3"/>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7" y="1181820"/>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1" y="610930"/>
            <a:ext cx="3162292" cy="3118372"/>
          </a:xfrm>
          <a:prstGeom prst="rect">
            <a:avLst/>
          </a:prstGeom>
        </p:spPr>
      </p:pic>
      <p:sp>
        <p:nvSpPr>
          <p:cNvPr id="14"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7"/>
            <a:ext cx="10972800" cy="1337551"/>
          </a:xfrm>
        </p:spPr>
        <p:txBody>
          <a:bodyPr wrap="square" lIns="91438" tIns="91438" rIns="91438" bIns="91438"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60837"/>
          </a:xfrm>
        </p:spPr>
        <p:txBody>
          <a:bodyPr wrap="square" lIns="91438" tIns="91438" rIns="91438" bIns="91438">
            <a:spAutoFit/>
          </a:bodyPr>
          <a:lstStyle>
            <a:lvl1pPr marL="0" indent="0" algn="l">
              <a:lnSpc>
                <a:spcPct val="90000"/>
              </a:lnSpc>
              <a:spcBef>
                <a:spcPts val="0"/>
              </a:spcBef>
              <a:buNone/>
              <a:defRPr sz="2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7"/>
            <a:ext cx="10972800" cy="512897"/>
          </a:xfrm>
        </p:spPr>
        <p:txBody>
          <a:bodyPr wrap="square" lIns="91438" tIns="91438" rIns="91438" bIns="91438">
            <a:spAutoFit/>
          </a:bodyPr>
          <a:lstStyle>
            <a:lvl1pPr marL="0" indent="0">
              <a:buNone/>
              <a:defRPr sz="2100" b="0" baseline="0">
                <a:solidFill>
                  <a:schemeClr val="accent3">
                    <a:lumMod val="50000"/>
                  </a:schemeClr>
                </a:solidFill>
              </a:defRPr>
            </a:lvl1pPr>
            <a:lvl2pPr marL="309019" indent="0">
              <a:buNone/>
              <a:defRPr sz="2100" b="1"/>
            </a:lvl2pPr>
            <a:lvl3pPr marL="609570" indent="0">
              <a:buNone/>
              <a:defRPr sz="2100" b="1"/>
            </a:lvl3pPr>
            <a:lvl4pPr marL="840275" indent="0">
              <a:buNone/>
              <a:defRPr sz="2100" b="1"/>
            </a:lvl4pPr>
            <a:lvl5pPr marL="1068863" indent="0">
              <a:buNone/>
              <a:defRPr sz="2100"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28055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3"/>
            <a:ext cx="14423693" cy="609651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dirty="0" smtClean="0"/>
              <a:t>©2016 Chef Software Inc.</a:t>
            </a:r>
            <a:endParaRPr lang="en-US" dirty="0"/>
          </a:p>
        </p:txBody>
      </p:sp>
      <p:pic>
        <p:nvPicPr>
          <p:cNvPr id="12" name="Picture 11"/>
          <p:cNvPicPr>
            <a:picLocks noChangeAspect="1"/>
          </p:cNvPicPr>
          <p:nvPr userDrawn="1"/>
        </p:nvPicPr>
        <p:blipFill>
          <a:blip r:embed="rId3"/>
          <a:stretch>
            <a:fillRect/>
          </a:stretch>
        </p:blipFill>
        <p:spPr>
          <a:xfrm>
            <a:off x="257318" y="1590361"/>
            <a:ext cx="557823" cy="354979"/>
          </a:xfrm>
          <a:prstGeom prst="rect">
            <a:avLst/>
          </a:prstGeom>
        </p:spPr>
      </p:pic>
    </p:spTree>
    <p:extLst>
      <p:ext uri="{BB962C8B-B14F-4D97-AF65-F5344CB8AC3E}">
        <p14:creationId xmlns:p14="http://schemas.microsoft.com/office/powerpoint/2010/main" val="43674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4"/>
            <a:ext cx="14423693" cy="584908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6"/>
            <a:ext cx="704149" cy="537891"/>
          </a:xfrm>
          <a:prstGeom prst="rect">
            <a:avLst/>
          </a:prstGeom>
        </p:spPr>
      </p:pic>
      <p:sp>
        <p:nvSpPr>
          <p:cNvPr id="9"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1936043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8"/>
            <a:ext cx="14423693" cy="338666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aseline="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7" name="Content Placeholder 5"/>
          <p:cNvSpPr>
            <a:spLocks noGrp="1"/>
          </p:cNvSpPr>
          <p:nvPr>
            <p:ph sz="quarter" idx="12"/>
          </p:nvPr>
        </p:nvSpPr>
        <p:spPr>
          <a:xfrm>
            <a:off x="1121106" y="5620512"/>
            <a:ext cx="14423695" cy="292608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3" y="3530281"/>
            <a:ext cx="14404273"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6"/>
            <a:ext cx="14404273"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60836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6" y="2113747"/>
            <a:ext cx="7065287" cy="6298733"/>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6" name="Content Placeholder 5"/>
          <p:cNvSpPr>
            <a:spLocks noGrp="1"/>
          </p:cNvSpPr>
          <p:nvPr>
            <p:ph sz="quarter" idx="12"/>
          </p:nvPr>
        </p:nvSpPr>
        <p:spPr>
          <a:xfrm>
            <a:off x="8478347" y="2113749"/>
            <a:ext cx="7066455" cy="6294529"/>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4"/>
            <a:ext cx="7045184"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9883554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719972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6" y="493870"/>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solidFill>
                <a:schemeClr val="bg1">
                  <a:lumMod val="85000"/>
                </a:schemeClr>
              </a:solidFill>
            </a:endParaRPr>
          </a:p>
        </p:txBody>
      </p:sp>
      <p:sp>
        <p:nvSpPr>
          <p:cNvPr id="17" name="TextBox 16"/>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17" tIns="121917" rIns="121917" bIns="121917"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2" y="488145"/>
            <a:ext cx="11554287"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400"/>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6"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1" cy="240053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5" y="5316751"/>
            <a:ext cx="11018907" cy="1631135"/>
          </a:xfrm>
          <a:prstGeom prst="rect">
            <a:avLst/>
          </a:prstGeom>
        </p:spPr>
        <p:txBody>
          <a:bodyPr vert="horz" wrap="square" lIns="121917" tIns="121917" rIns="121917" bIns="121917" rtlCol="0">
            <a:normAutofit/>
          </a:bodyPr>
          <a:lstStyle/>
          <a:p>
            <a:endParaRPr lang="en-US" sz="3200" dirty="0" smtClean="0"/>
          </a:p>
        </p:txBody>
      </p:sp>
      <p:sp>
        <p:nvSpPr>
          <p:cNvPr id="25" name="TextBox 24"/>
          <p:cNvSpPr txBox="1"/>
          <p:nvPr userDrawn="1"/>
        </p:nvSpPr>
        <p:spPr bwMode="white">
          <a:xfrm>
            <a:off x="2228685" y="5129979"/>
            <a:ext cx="11778401" cy="784439"/>
          </a:xfrm>
          <a:prstGeom prst="rect">
            <a:avLst/>
          </a:prstGeom>
        </p:spPr>
        <p:txBody>
          <a:bodyPr vert="horz" wrap="square" lIns="121917" tIns="121917" rIns="121917" bIns="121917"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4" y="5989431"/>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900"/>
            <a:ext cx="11319040" cy="1528233"/>
          </a:xfrm>
        </p:spPr>
        <p:txBody>
          <a:bodyPr anchor="ctr">
            <a:normAutofit/>
          </a:bodyPr>
          <a:lstStyle>
            <a:lvl1pPr marL="121914" indent="0">
              <a:spcBef>
                <a:spcPts val="800"/>
              </a:spcBef>
              <a:buNone/>
              <a:defRPr sz="37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3" y="551456"/>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1" y="551455"/>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9" y="482874"/>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latin typeface="Courier New" panose="02070309020205020404" pitchFamily="49" charset="0"/>
                <a:cs typeface="Courier New" panose="02070309020205020404" pitchFamily="49" charset="0"/>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3" y="298922"/>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2"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6"/>
            <a:ext cx="5486400" cy="486833"/>
          </a:xfrm>
          <a:prstGeom prst="rect">
            <a:avLst/>
          </a:prstGeom>
        </p:spPr>
        <p:txBody>
          <a:bodyPr vert="horz" lIns="91438" tIns="45719" rIns="91438" bIns="45719" rtlCol="0" anchor="ctr"/>
          <a:lstStyle>
            <a:lvl1pPr algn="ctr">
              <a:defRPr sz="1600">
                <a:solidFill>
                  <a:schemeClr val="tx1">
                    <a:tint val="75000"/>
                  </a:schemeClr>
                </a:solidFill>
              </a:defRPr>
            </a:lvl1pPr>
          </a:lstStyle>
          <a:p>
            <a:r>
              <a:rPr lang="en-US" dirty="0" smtClean="0"/>
              <a:t>©</a:t>
            </a:r>
            <a:r>
              <a:rPr lang="en-US" dirty="0" smtClean="0">
                <a:solidFill>
                  <a:srgbClr val="7D868C"/>
                </a:solidFill>
              </a:rPr>
              <a:t> 2016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6"/>
            <a:ext cx="3657600" cy="486833"/>
          </a:xfrm>
          <a:prstGeom prst="rect">
            <a:avLst/>
          </a:prstGeom>
        </p:spPr>
        <p:txBody>
          <a:bodyPr vert="horz" lIns="91438" tIns="45719" rIns="91438" bIns="45719"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81" y="8178793"/>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 id="2147483795"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090" rtl="0" eaLnBrk="1" latinLnBrk="0" hangingPunct="1">
        <a:lnSpc>
          <a:spcPct val="90000"/>
        </a:lnSpc>
        <a:spcBef>
          <a:spcPct val="0"/>
        </a:spcBef>
        <a:buNone/>
        <a:defRPr lang="en-US" sz="5900" b="1" kern="1200" cap="none" spc="0" baseline="0" dirty="0" smtClean="0">
          <a:ln w="3175">
            <a:noFill/>
          </a:ln>
          <a:solidFill>
            <a:schemeClr val="accent1"/>
          </a:solidFill>
          <a:effectLst/>
          <a:latin typeface="+mj-lt"/>
          <a:ea typeface="+mn-ea"/>
          <a:cs typeface="Arial" charset="0"/>
        </a:defRPr>
      </a:lvl1pPr>
    </p:titleStyle>
    <p:bodyStyle>
      <a:lvl1pPr marL="0" indent="0" algn="l" defTabSz="1219090" rtl="0" eaLnBrk="1" latinLnBrk="0" hangingPunct="1">
        <a:lnSpc>
          <a:spcPct val="100000"/>
        </a:lnSpc>
        <a:spcBef>
          <a:spcPts val="800"/>
        </a:spcBef>
        <a:buSzPct val="90000"/>
        <a:buFont typeface="Arial" pitchFamily="34" charset="0"/>
        <a:buNone/>
        <a:defRPr sz="4300" kern="1200" baseline="0">
          <a:solidFill>
            <a:schemeClr val="accent3">
              <a:lumMod val="50000"/>
            </a:schemeClr>
          </a:solidFill>
          <a:latin typeface="+mn-lt"/>
          <a:ea typeface="+mn-ea"/>
          <a:cs typeface="+mn-cs"/>
        </a:defRPr>
      </a:lvl1pPr>
      <a:lvl2pPr marL="309019" indent="0" algn="l" defTabSz="1219090" rtl="0" eaLnBrk="1" latinLnBrk="0" hangingPunct="1">
        <a:lnSpc>
          <a:spcPct val="100000"/>
        </a:lnSpc>
        <a:spcBef>
          <a:spcPts val="800"/>
        </a:spcBef>
        <a:buSzPct val="90000"/>
        <a:buFont typeface="Arial" pitchFamily="34" charset="0"/>
        <a:buNone/>
        <a:defRPr sz="3700" kern="1200" baseline="0">
          <a:solidFill>
            <a:schemeClr val="accent3">
              <a:lumMod val="50000"/>
            </a:schemeClr>
          </a:solidFill>
          <a:latin typeface="+mn-lt"/>
          <a:ea typeface="+mn-ea"/>
          <a:cs typeface="+mn-cs"/>
        </a:defRPr>
      </a:lvl2pPr>
      <a:lvl3pPr marL="609570" indent="0" algn="l" defTabSz="121909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75" indent="0" algn="l" defTabSz="1219090" rtl="0" eaLnBrk="1" latinLnBrk="0" hangingPunct="1">
        <a:lnSpc>
          <a:spcPct val="100000"/>
        </a:lnSpc>
        <a:spcBef>
          <a:spcPts val="800"/>
        </a:spcBef>
        <a:buSzPct val="90000"/>
        <a:buFont typeface="Arial" pitchFamily="34" charset="0"/>
        <a:buNone/>
        <a:defRPr sz="2700" kern="1200" baseline="0">
          <a:solidFill>
            <a:schemeClr val="accent3">
              <a:lumMod val="50000"/>
            </a:schemeClr>
          </a:solidFill>
          <a:latin typeface="+mn-lt"/>
          <a:ea typeface="+mn-ea"/>
          <a:cs typeface="+mn-cs"/>
        </a:defRPr>
      </a:lvl4pPr>
      <a:lvl5pPr marL="1068863" indent="0" algn="l" defTabSz="121909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499"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04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588"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13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hyperlink" Target="https://docs.chef.io/resource_file.html"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hyperlink" Target="https://docs.chef.io/chef_client.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 Id="rId3" Type="http://schemas.openxmlformats.org/officeDocument/2006/relationships/hyperlink" Target="https://docs.chef.io/resources.html"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8.xml"/><Relationship Id="rId3" Type="http://schemas.openxmlformats.org/officeDocument/2006/relationships/hyperlink" Target="https://docs.chef.io/resources.html"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0.xml"/><Relationship Id="rId3" Type="http://schemas.openxmlformats.org/officeDocument/2006/relationships/hyperlink" Target="https://docs.chef.io/resources.html"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hyperlink" Target="https://docs.chef.io/resources.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hyperlink" Target="https://docs.chef.io/resource_package.htm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hyperlink" Target="https://docs.chef.io/resource_service.htm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hyperlink" Target="https://docs.chef.io/resource_file.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Chef </a:t>
            </a:r>
            <a:r>
              <a:rPr lang="en-US" dirty="0" smtClean="0"/>
              <a:t>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1" y="8594298"/>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319042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uk-UA" b="1" dirty="0" smtClean="0">
                <a:latin typeface="Courier New" panose="02070309020205020404" pitchFamily="49" charset="0"/>
              </a:rPr>
              <a:t>'</a:t>
            </a:r>
            <a:r>
              <a:rPr lang="en-US" b="1" dirty="0" smtClean="0">
                <a:latin typeface="Courier New" panose="02070309020205020404" pitchFamily="49" charset="0"/>
              </a:rPr>
              <a:t>/</a:t>
            </a:r>
            <a:r>
              <a:rPr lang="en-US" b="1" dirty="0" err="1">
                <a:latin typeface="Courier New" panose="02070309020205020404" pitchFamily="49" charset="0"/>
              </a:rPr>
              <a:t>etc</a:t>
            </a:r>
            <a:r>
              <a:rPr lang="en-US" b="1" dirty="0">
                <a:latin typeface="Courier New" panose="02070309020205020404" pitchFamily="49" charset="0"/>
              </a:rPr>
              <a:t>/</a:t>
            </a:r>
            <a:r>
              <a:rPr lang="en-US" b="1" dirty="0" err="1" smtClean="0">
                <a:latin typeface="Courier New" panose="02070309020205020404" pitchFamily="49" charset="0"/>
              </a:rPr>
              <a:t>php.ini.default</a:t>
            </a:r>
            <a:r>
              <a:rPr lang="uk-UA" b="1" dirty="0" smtClean="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:delete</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uk-UA" sz="3700" dirty="0" smtClean="0"/>
              <a:t>'</a:t>
            </a:r>
            <a:r>
              <a:rPr lang="en-US" sz="3700" dirty="0" smtClean="0"/>
              <a:t>/</a:t>
            </a:r>
            <a:r>
              <a:rPr lang="en-US" sz="3700" dirty="0" err="1" smtClean="0"/>
              <a:t>etc</a:t>
            </a:r>
            <a:r>
              <a:rPr lang="en-US" sz="3700" dirty="0" smtClean="0"/>
              <a:t>/</a:t>
            </a:r>
            <a:r>
              <a:rPr lang="en-US" sz="3700" dirty="0" err="1" smtClean="0"/>
              <a:t>php.ini.default</a:t>
            </a:r>
            <a:r>
              <a:rPr lang="uk-UA" sz="3700" dirty="0" smtClean="0"/>
              <a:t>'</a:t>
            </a:r>
            <a:r>
              <a:rPr lang="en-US" sz="3700" dirty="0" smtClean="0"/>
              <a:t> </a:t>
            </a:r>
            <a:r>
              <a:rPr lang="en-US" sz="3700" dirty="0"/>
              <a:t>is deleted.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1855497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GL: Use Your Editor to Open the Recipe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moo.rb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899687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Update the </a:t>
            </a:r>
            <a:r>
              <a:rPr lang="en-US" dirty="0" smtClean="0"/>
              <a:t>Moo Recipe</a:t>
            </a:r>
            <a:endParaRPr lang="en-US" dirty="0"/>
          </a:p>
        </p:txBody>
      </p:sp>
      <p:sp>
        <p:nvSpPr>
          <p:cNvPr id="3" name="Content Placeholder 2"/>
          <p:cNvSpPr>
            <a:spLocks noGrp="1"/>
          </p:cNvSpPr>
          <p:nvPr>
            <p:ph sz="quarter" idx="10"/>
          </p:nvPr>
        </p:nvSpPr>
        <p:spPr>
          <a:xfrm>
            <a:off x="1121104" y="2113748"/>
            <a:ext cx="14423693" cy="5950960"/>
          </a:xfrm>
        </p:spPr>
        <p:txBody>
          <a:bodyPr/>
          <a:lstStyle/>
          <a:p>
            <a:r>
              <a:rPr lang="en-US" b="1" dirty="0" smtClean="0"/>
              <a:t>package '</a:t>
            </a:r>
            <a:r>
              <a:rPr lang="en-US" b="1" dirty="0" err="1" smtClean="0"/>
              <a:t>cowsay</a:t>
            </a:r>
            <a:r>
              <a:rPr lang="en-US" b="1" dirty="0" smtClean="0"/>
              <a:t>' do</a:t>
            </a:r>
          </a:p>
          <a:p>
            <a:r>
              <a:rPr lang="en-US" b="1" dirty="0" smtClean="0"/>
              <a:t>  action :install</a:t>
            </a:r>
            <a:endParaRPr lang="en-US" b="1" dirty="0"/>
          </a:p>
          <a:p>
            <a:r>
              <a:rPr lang="en-US" b="1" dirty="0" smtClean="0"/>
              <a:t>end</a:t>
            </a:r>
            <a:endParaRPr lang="en-US" b="1"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t>
            </a:r>
            <a:r>
              <a:rPr lang="en-US" dirty="0" err="1" smtClean="0"/>
              <a:t>moo.rb</a:t>
            </a:r>
            <a:endParaRPr lang="en-US" dirty="0"/>
          </a:p>
        </p:txBody>
      </p:sp>
      <p:sp>
        <p:nvSpPr>
          <p:cNvPr id="7" name="Text Placeholder 6"/>
          <p:cNvSpPr>
            <a:spLocks noGrp="1"/>
          </p:cNvSpPr>
          <p:nvPr>
            <p:ph type="body" sz="quarter" idx="14"/>
          </p:nvPr>
        </p:nvSpPr>
        <p:spPr>
          <a:xfrm>
            <a:off x="1143067" y="2108315"/>
            <a:ext cx="14404273" cy="1997646"/>
          </a:xfrm>
        </p:spPr>
        <p:txBody>
          <a:bodyPr/>
          <a:lstStyle/>
          <a:p>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©2016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671766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fontScale="90000"/>
          </a:bodyPr>
          <a:lstStyle/>
          <a:p>
            <a:r>
              <a:rPr lang="en-US" dirty="0" smtClean="0"/>
              <a:t>GL: Time for Some Fun!</a:t>
            </a:r>
            <a:endParaRPr lang="en-US" dirty="0"/>
          </a:p>
        </p:txBody>
      </p:sp>
      <p:sp>
        <p:nvSpPr>
          <p:cNvPr id="7" name="Text Placeholder 6"/>
          <p:cNvSpPr>
            <a:spLocks noGrp="1"/>
          </p:cNvSpPr>
          <p:nvPr>
            <p:ph type="body" sz="quarter" idx="10"/>
          </p:nvPr>
        </p:nvSpPr>
        <p:spPr/>
        <p:txBody>
          <a:bodyPr/>
          <a:lstStyle/>
          <a:p>
            <a:pPr marL="342900" indent="-342900">
              <a:buFont typeface="Wingdings" charset="2"/>
              <a:buChar char="ü"/>
            </a:pPr>
            <a:r>
              <a:rPr lang="en-US" dirty="0" smtClean="0"/>
              <a:t>Write a recipe that installs the '</a:t>
            </a:r>
            <a:r>
              <a:rPr lang="en-US" dirty="0" err="1" smtClean="0"/>
              <a:t>cowsay</a:t>
            </a:r>
            <a:r>
              <a:rPr lang="en-US" dirty="0" smtClean="0"/>
              <a:t>' package</a:t>
            </a:r>
          </a:p>
          <a:p>
            <a:pPr marL="342900" indent="-342900">
              <a:buFont typeface="Wingdings" charset="2"/>
              <a:buChar char="q"/>
            </a:pPr>
            <a:r>
              <a:rPr lang="en-US" dirty="0" smtClean="0"/>
              <a:t>Apply the recipe to the workstation</a:t>
            </a:r>
          </a:p>
          <a:p>
            <a:pPr marL="342900" indent="-342900">
              <a:buFont typeface="Wingdings" charset="2"/>
              <a:buChar char="q"/>
            </a:pPr>
            <a:r>
              <a:rPr lang="en-US" dirty="0"/>
              <a:t>Use '</a:t>
            </a:r>
            <a:r>
              <a:rPr lang="en-US" dirty="0" err="1"/>
              <a:t>cowsay</a:t>
            </a:r>
            <a:r>
              <a:rPr lang="en-US" dirty="0"/>
              <a:t>' to say </a:t>
            </a:r>
            <a:r>
              <a:rPr lang="en-US" dirty="0" smtClean="0"/>
              <a:t>something</a:t>
            </a:r>
            <a:endParaRPr lang="en-US" dirty="0"/>
          </a:p>
        </p:txBody>
      </p:sp>
      <p:sp>
        <p:nvSpPr>
          <p:cNvPr id="8" name="Content Placeholder 7"/>
          <p:cNvSpPr>
            <a:spLocks noGrp="1"/>
          </p:cNvSpPr>
          <p:nvPr>
            <p:ph sz="quarter" idx="11"/>
          </p:nvPr>
        </p:nvSpPr>
        <p:spPr/>
        <p:txBody>
          <a:bodyPr/>
          <a:lstStyle/>
          <a:p>
            <a:r>
              <a:rPr lang="en-US" dirty="0" smtClean="0"/>
              <a:t>The workstation needs a little personal touch; something that makes it a little more fun.</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686181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rPr>
              <a:t>chef-client </a:t>
            </a:r>
            <a:r>
              <a:rPr lang="en-US" dirty="0" smtClean="0"/>
              <a:t>is an agent that runs locally on every node that is under management by Chef. </a:t>
            </a:r>
          </a:p>
          <a:p>
            <a:endParaRPr lang="en-US" dirty="0"/>
          </a:p>
          <a:p>
            <a:r>
              <a:rPr lang="en-US" dirty="0" smtClean="0"/>
              <a:t>When a </a:t>
            </a:r>
            <a:r>
              <a:rPr lang="en-US" dirty="0" smtClean="0">
                <a:latin typeface="+mj-lt"/>
              </a:rPr>
              <a:t>chef-client </a:t>
            </a:r>
            <a:r>
              <a:rPr lang="en-US" dirty="0" smtClean="0"/>
              <a:t>is run, it will perform all of the steps that are required to bring the node into the expected state.</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14</a:t>
            </a:fld>
            <a:endParaRPr lang="en-US" dirty="0"/>
          </a:p>
        </p:txBody>
      </p:sp>
      <p:sp>
        <p:nvSpPr>
          <p:cNvPr id="4" name="Content Placeholder 3"/>
          <p:cNvSpPr>
            <a:spLocks noGrp="1"/>
          </p:cNvSpPr>
          <p:nvPr>
            <p:ph sz="quarter" idx="4294967295"/>
          </p:nvPr>
        </p:nvSpPr>
        <p:spPr>
          <a:xfrm>
            <a:off x="7339013" y="7383463"/>
            <a:ext cx="8916987" cy="523875"/>
          </a:xfrm>
        </p:spPr>
        <p:txBody>
          <a:bodyPr>
            <a:normAutofit fontScale="92500" lnSpcReduction="20000"/>
          </a:bodyPr>
          <a:lstStyle/>
          <a:p>
            <a:r>
              <a:rPr lang="en-US" dirty="0" smtClean="0">
                <a:hlinkClick r:id="rId3"/>
              </a:rPr>
              <a:t>https://docs.chef.io/chef_client.html</a:t>
            </a:r>
            <a:endParaRPr lang="en-US" dirty="0" smtClean="0"/>
          </a:p>
          <a:p>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641415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 (or -z)</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52015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1121104" y="2315964"/>
            <a:ext cx="14423693" cy="5646007"/>
          </a:xfrm>
        </p:spPr>
        <p:txBody>
          <a:bodyPr/>
          <a:lstStyle/>
          <a:p>
            <a:r>
              <a:rPr lang="en-US" sz="2000" dirty="0"/>
              <a:t>Starting Chef Client, version 12.5.1</a:t>
            </a:r>
          </a:p>
          <a:p>
            <a:r>
              <a:rPr lang="en-US" sz="2000" dirty="0"/>
              <a:t>resolving cookbooks for run list: []</a:t>
            </a:r>
          </a:p>
          <a:p>
            <a:r>
              <a:rPr lang="en-US" sz="2000" dirty="0"/>
              <a:t>Synchronizing Cookbooks:</a:t>
            </a:r>
          </a:p>
          <a:p>
            <a:r>
              <a:rPr lang="en-US" sz="2000" dirty="0"/>
              <a:t>Compiling Cookbooks...</a:t>
            </a:r>
          </a:p>
          <a:p>
            <a:r>
              <a:rPr lang="en-US" sz="2000" dirty="0"/>
              <a:t>[2016-02-19T13:08:13+00:00] WARN: Node ip-172-31-12-176.ec2.internal has an empty run list.</a:t>
            </a:r>
          </a:p>
          <a:p>
            <a:r>
              <a:rPr lang="en-US" sz="2000" dirty="0"/>
              <a:t>Converging 1 resources</a:t>
            </a:r>
          </a:p>
          <a:p>
            <a:r>
              <a:rPr lang="en-US" sz="2000" dirty="0"/>
              <a:t>Recipe: @</a:t>
            </a:r>
            <a:r>
              <a:rPr lang="en-US" sz="2000" dirty="0" err="1"/>
              <a:t>recipe_files</a:t>
            </a:r>
            <a:r>
              <a:rPr lang="en-US" sz="2000" dirty="0"/>
              <a:t>::/</a:t>
            </a:r>
            <a:r>
              <a:rPr lang="en-US" sz="2000" dirty="0" smtClean="0"/>
              <a:t>home/chef/</a:t>
            </a:r>
            <a:r>
              <a:rPr lang="en-US" sz="2000" dirty="0" err="1" smtClean="0"/>
              <a:t>moo.rb</a:t>
            </a:r>
            <a:endParaRPr lang="en-US" sz="2000" dirty="0"/>
          </a:p>
          <a:p>
            <a:r>
              <a:rPr lang="en-US" sz="2000" dirty="0"/>
              <a:t>  * </a:t>
            </a:r>
            <a:r>
              <a:rPr lang="en-US" sz="2000" dirty="0" err="1"/>
              <a:t>yum_package</a:t>
            </a:r>
            <a:r>
              <a:rPr lang="en-US" sz="2000" dirty="0"/>
              <a:t>[</a:t>
            </a:r>
            <a:r>
              <a:rPr lang="en-US" sz="2000" dirty="0" err="1"/>
              <a:t>nano</a:t>
            </a:r>
            <a:r>
              <a:rPr lang="en-US" sz="2000" dirty="0"/>
              <a:t>] action install</a:t>
            </a:r>
          </a:p>
          <a:p>
            <a:r>
              <a:rPr lang="en-US" sz="2000" dirty="0"/>
              <a:t>    - install </a:t>
            </a:r>
            <a:r>
              <a:rPr lang="en-US" sz="2000" dirty="0" smtClean="0"/>
              <a:t>version 3.03-8.e16 of package </a:t>
            </a:r>
            <a:r>
              <a:rPr lang="en-US" sz="2000" dirty="0" err="1" smtClean="0"/>
              <a:t>cowsay</a:t>
            </a:r>
            <a:endParaRPr lang="en-US" sz="2000" dirty="0"/>
          </a:p>
          <a:p>
            <a:r>
              <a:rPr lang="en-US" sz="2000" dirty="0"/>
              <a:t>Running handlers:</a:t>
            </a:r>
          </a:p>
          <a:p>
            <a:r>
              <a:rPr lang="en-US" sz="2000" dirty="0"/>
              <a:t>Running handlers complete</a:t>
            </a:r>
          </a:p>
          <a:p>
            <a:r>
              <a:rPr lang="en-US" sz="2000" dirty="0"/>
              <a:t>Chef Client finished, 1/1 resources updated in </a:t>
            </a:r>
            <a:r>
              <a:rPr lang="en-US" sz="2000" dirty="0" smtClean="0"/>
              <a:t>38 seconds</a:t>
            </a:r>
            <a:endParaRPr lang="en-US" sz="2000" dirty="0"/>
          </a:p>
        </p:txBody>
      </p:sp>
      <p:sp>
        <p:nvSpPr>
          <p:cNvPr id="2" name="Title 1"/>
          <p:cNvSpPr>
            <a:spLocks noGrp="1"/>
          </p:cNvSpPr>
          <p:nvPr>
            <p:ph type="title"/>
          </p:nvPr>
        </p:nvSpPr>
        <p:spPr/>
        <p:txBody>
          <a:bodyPr>
            <a:normAutofit/>
          </a:bodyPr>
          <a:lstStyle/>
          <a:p>
            <a:r>
              <a:rPr lang="en-US" dirty="0" smtClean="0"/>
              <a:t>GL: Apply the Setup Recipe</a:t>
            </a:r>
            <a:endParaRPr lang="en-US" dirty="0"/>
          </a:p>
        </p:txBody>
      </p:sp>
      <p:sp>
        <p:nvSpPr>
          <p:cNvPr id="4" name="Text Placeholder 3"/>
          <p:cNvSpPr>
            <a:spLocks noGrp="1"/>
          </p:cNvSpPr>
          <p:nvPr>
            <p:ph type="body" sz="quarter" idx="11"/>
          </p:nvPr>
        </p:nvSpPr>
        <p:spPr/>
        <p:txBody>
          <a:bodyPr>
            <a:normAutofit/>
          </a:bodyPr>
          <a:lstStyle/>
          <a:p>
            <a:r>
              <a:rPr lang="en-US" dirty="0"/>
              <a:t>$ </a:t>
            </a:r>
            <a:r>
              <a:rPr lang="en-US" dirty="0" err="1"/>
              <a:t>sudo</a:t>
            </a:r>
            <a:r>
              <a:rPr lang="en-US" dirty="0"/>
              <a:t> chef-client </a:t>
            </a:r>
            <a:r>
              <a:rPr lang="en-US" dirty="0" smtClean="0"/>
              <a:t>–-local-mode </a:t>
            </a:r>
            <a:r>
              <a:rPr lang="en-US" dirty="0" err="1" smtClean="0"/>
              <a:t>moo.rb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120569" y="5090115"/>
            <a:ext cx="14417959" cy="103017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770382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fontScale="90000"/>
          </a:bodyPr>
          <a:lstStyle/>
          <a:p>
            <a:r>
              <a:rPr lang="en-US" dirty="0"/>
              <a:t>GL: </a:t>
            </a:r>
            <a:r>
              <a:rPr lang="en-US" dirty="0" smtClean="0"/>
              <a:t>Time for Some Fun!</a:t>
            </a:r>
            <a:endParaRPr lang="en-US" dirty="0"/>
          </a:p>
        </p:txBody>
      </p:sp>
      <p:sp>
        <p:nvSpPr>
          <p:cNvPr id="7" name="Text Placeholder 6"/>
          <p:cNvSpPr>
            <a:spLocks noGrp="1"/>
          </p:cNvSpPr>
          <p:nvPr>
            <p:ph type="body" sz="quarter" idx="10"/>
          </p:nvPr>
        </p:nvSpPr>
        <p:spPr/>
        <p:txBody>
          <a:bodyPr/>
          <a:lstStyle/>
          <a:p>
            <a:pPr marL="342900" indent="-342900">
              <a:buFont typeface="Wingdings" charset="2"/>
              <a:buChar char="ü"/>
            </a:pPr>
            <a:r>
              <a:rPr lang="en-US" dirty="0" smtClean="0"/>
              <a:t>Write a recipe that installs the '</a:t>
            </a:r>
            <a:r>
              <a:rPr lang="en-US" dirty="0" err="1" smtClean="0"/>
              <a:t>cowsay</a:t>
            </a:r>
            <a:r>
              <a:rPr lang="en-US" dirty="0" smtClean="0"/>
              <a:t>' package</a:t>
            </a:r>
          </a:p>
          <a:p>
            <a:pPr marL="342900" indent="-342900">
              <a:buFont typeface="Wingdings" charset="2"/>
              <a:buChar char="ü"/>
            </a:pPr>
            <a:r>
              <a:rPr lang="en-US" dirty="0" smtClean="0"/>
              <a:t>Apply the recipe to the workstation</a:t>
            </a:r>
          </a:p>
          <a:p>
            <a:pPr marL="342900" indent="-342900">
              <a:buFont typeface="Wingdings" charset="2"/>
              <a:buChar char="q"/>
            </a:pPr>
            <a:r>
              <a:rPr lang="en-US" dirty="0"/>
              <a:t>Use '</a:t>
            </a:r>
            <a:r>
              <a:rPr lang="en-US" dirty="0" err="1"/>
              <a:t>cowsay</a:t>
            </a:r>
            <a:r>
              <a:rPr lang="en-US" dirty="0"/>
              <a:t>' to say </a:t>
            </a:r>
            <a:r>
              <a:rPr lang="en-US" dirty="0" smtClean="0"/>
              <a:t>something</a:t>
            </a:r>
            <a:endParaRPr lang="en-US" dirty="0"/>
          </a:p>
        </p:txBody>
      </p:sp>
      <p:sp>
        <p:nvSpPr>
          <p:cNvPr id="8" name="Content Placeholder 7"/>
          <p:cNvSpPr>
            <a:spLocks noGrp="1"/>
          </p:cNvSpPr>
          <p:nvPr>
            <p:ph sz="quarter" idx="11"/>
          </p:nvPr>
        </p:nvSpPr>
        <p:spPr/>
        <p:txBody>
          <a:bodyPr/>
          <a:lstStyle/>
          <a:p>
            <a:r>
              <a:rPr lang="en-US" dirty="0" smtClean="0"/>
              <a:t>The workstation needs a little personal touch; something that makes it a little more fun.</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77325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5"/>
            <a:ext cx="14423693" cy="5733754"/>
          </a:xfrm>
        </p:spPr>
        <p:txBody>
          <a:bodyPr/>
          <a:lstStyle/>
          <a:p>
            <a:r>
              <a:rPr lang="en-US" dirty="0"/>
              <a:t> </a:t>
            </a:r>
            <a:r>
              <a:rPr lang="en-US" dirty="0" smtClean="0"/>
              <a:t>_____</a:t>
            </a:r>
          </a:p>
          <a:p>
            <a:r>
              <a:rPr lang="en-US" dirty="0" smtClean="0"/>
              <a:t>&lt; </a:t>
            </a:r>
            <a:r>
              <a:rPr lang="en-US" dirty="0" smtClean="0"/>
              <a:t>will moo for food &gt;</a:t>
            </a:r>
            <a:endParaRPr lang="en-US" dirty="0" smtClean="0"/>
          </a:p>
          <a:p>
            <a:r>
              <a:rPr lang="en-US" dirty="0" smtClean="0"/>
              <a:t> -----</a:t>
            </a:r>
          </a:p>
          <a:p>
            <a:r>
              <a:rPr lang="en-US" dirty="0" smtClean="0"/>
              <a:t>        </a:t>
            </a:r>
            <a:r>
              <a:rPr lang="en-US" dirty="0"/>
              <a:t>\   </a:t>
            </a:r>
            <a:r>
              <a:rPr lang="en-US" dirty="0" smtClean="0"/>
              <a:t>^__^</a:t>
            </a:r>
          </a:p>
          <a:p>
            <a:r>
              <a:rPr lang="en-US" dirty="0" smtClean="0"/>
              <a:t>         </a:t>
            </a:r>
            <a:r>
              <a:rPr lang="en-US" dirty="0"/>
              <a:t>\  (</a:t>
            </a:r>
            <a:r>
              <a:rPr lang="en-US" dirty="0" err="1"/>
              <a:t>oo</a:t>
            </a:r>
            <a:r>
              <a:rPr lang="en-US" dirty="0" smtClean="0"/>
              <a:t>)\_______</a:t>
            </a:r>
          </a:p>
          <a:p>
            <a:r>
              <a:rPr lang="en-US" dirty="0" smtClean="0"/>
              <a:t>            </a:t>
            </a:r>
            <a:r>
              <a:rPr lang="en-US" dirty="0"/>
              <a:t>(__)\       </a:t>
            </a:r>
            <a:r>
              <a:rPr lang="en-US" dirty="0" smtClean="0"/>
              <a:t>)\/\</a:t>
            </a:r>
          </a:p>
          <a:p>
            <a:r>
              <a:rPr lang="en-US" dirty="0" smtClean="0"/>
              <a:t>                </a:t>
            </a:r>
            <a:r>
              <a:rPr lang="en-US" dirty="0"/>
              <a:t>||----w </a:t>
            </a:r>
            <a:r>
              <a:rPr lang="en-US" dirty="0" smtClean="0"/>
              <a:t>|</a:t>
            </a:r>
          </a:p>
          <a:p>
            <a:r>
              <a:rPr lang="en-US" dirty="0" smtClean="0"/>
              <a:t>                </a:t>
            </a:r>
            <a:r>
              <a:rPr lang="en-US" dirty="0"/>
              <a:t>||     ||</a:t>
            </a:r>
          </a:p>
        </p:txBody>
      </p:sp>
      <p:sp>
        <p:nvSpPr>
          <p:cNvPr id="3" name="Title 2"/>
          <p:cNvSpPr>
            <a:spLocks noGrp="1"/>
          </p:cNvSpPr>
          <p:nvPr>
            <p:ph type="title"/>
          </p:nvPr>
        </p:nvSpPr>
        <p:spPr/>
        <p:txBody>
          <a:bodyPr/>
          <a:lstStyle/>
          <a:p>
            <a:r>
              <a:rPr lang="en-US" dirty="0" smtClean="0"/>
              <a:t>GL: Run </a:t>
            </a:r>
            <a:r>
              <a:rPr lang="en-US" dirty="0" err="1" smtClean="0"/>
              <a:t>cowsay</a:t>
            </a:r>
            <a:r>
              <a:rPr lang="en-US" dirty="0" smtClean="0"/>
              <a:t> with a Message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cowsay</a:t>
            </a:r>
            <a:r>
              <a:rPr lang="en-US" dirty="0" smtClean="0"/>
              <a:t> </a:t>
            </a:r>
            <a:r>
              <a:rPr lang="en-US" dirty="0" smtClean="0"/>
              <a:t>will moo for food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954458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fontScale="90000"/>
          </a:bodyPr>
          <a:lstStyle/>
          <a:p>
            <a:r>
              <a:rPr lang="en-US" dirty="0"/>
              <a:t>GL: </a:t>
            </a:r>
            <a:r>
              <a:rPr lang="en-US" dirty="0" smtClean="0"/>
              <a:t>Time for Some Fun!</a:t>
            </a:r>
            <a:endParaRPr lang="en-US" dirty="0"/>
          </a:p>
        </p:txBody>
      </p:sp>
      <p:sp>
        <p:nvSpPr>
          <p:cNvPr id="7" name="Text Placeholder 6"/>
          <p:cNvSpPr>
            <a:spLocks noGrp="1"/>
          </p:cNvSpPr>
          <p:nvPr>
            <p:ph type="body" sz="quarter" idx="10"/>
          </p:nvPr>
        </p:nvSpPr>
        <p:spPr/>
        <p:txBody>
          <a:bodyPr/>
          <a:lstStyle/>
          <a:p>
            <a:pPr marL="342900" indent="-342900">
              <a:buFont typeface="Wingdings" charset="2"/>
              <a:buChar char="ü"/>
            </a:pPr>
            <a:r>
              <a:rPr lang="en-US" dirty="0" smtClean="0"/>
              <a:t>Write a recipe that installs the '</a:t>
            </a:r>
            <a:r>
              <a:rPr lang="en-US" dirty="0" err="1" smtClean="0"/>
              <a:t>cowsay</a:t>
            </a:r>
            <a:r>
              <a:rPr lang="en-US" dirty="0" smtClean="0"/>
              <a:t>' package</a:t>
            </a:r>
          </a:p>
          <a:p>
            <a:pPr marL="342900" indent="-342900">
              <a:buFont typeface="Wingdings" charset="2"/>
              <a:buChar char="ü"/>
            </a:pPr>
            <a:r>
              <a:rPr lang="en-US" dirty="0" smtClean="0"/>
              <a:t>Apply the recipe to the workstation</a:t>
            </a:r>
          </a:p>
          <a:p>
            <a:pPr marL="342900" indent="-342900">
              <a:buFont typeface="Wingdings" charset="2"/>
              <a:buChar char="ü"/>
            </a:pPr>
            <a:r>
              <a:rPr lang="en-US" dirty="0"/>
              <a:t>Use '</a:t>
            </a:r>
            <a:r>
              <a:rPr lang="en-US" dirty="0" err="1"/>
              <a:t>cowsay</a:t>
            </a:r>
            <a:r>
              <a:rPr lang="en-US" dirty="0"/>
              <a:t>' to say </a:t>
            </a:r>
            <a:r>
              <a:rPr lang="en-US" dirty="0" smtClean="0"/>
              <a:t>something</a:t>
            </a:r>
            <a:endParaRPr lang="en-US" dirty="0"/>
          </a:p>
        </p:txBody>
      </p:sp>
      <p:sp>
        <p:nvSpPr>
          <p:cNvPr id="8" name="Content Placeholder 7"/>
          <p:cNvSpPr>
            <a:spLocks noGrp="1"/>
          </p:cNvSpPr>
          <p:nvPr>
            <p:ph sz="quarter" idx="11"/>
          </p:nvPr>
        </p:nvSpPr>
        <p:spPr/>
        <p:txBody>
          <a:bodyPr/>
          <a:lstStyle/>
          <a:p>
            <a:r>
              <a:rPr lang="en-US" dirty="0" smtClean="0"/>
              <a:t>The workstation needs a little personal touch; something that makes it a little more fun.</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663324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588" lvl="1" indent="-609570">
              <a:buFont typeface="Wingdings" panose="05000000000000000000" pitchFamily="2" charset="2"/>
              <a:buChar char="Ø"/>
            </a:pPr>
            <a:r>
              <a:rPr lang="en-US" dirty="0" smtClean="0"/>
              <a:t>Use Chef to install packages on your virtual workstation</a:t>
            </a:r>
          </a:p>
          <a:p>
            <a:pPr marL="918588" lvl="1" indent="-609570">
              <a:buFont typeface="Wingdings" panose="05000000000000000000" pitchFamily="2" charset="2"/>
              <a:buChar char="Ø"/>
            </a:pPr>
            <a:r>
              <a:rPr lang="en-US" dirty="0"/>
              <a:t>Use the </a:t>
            </a:r>
            <a:r>
              <a:rPr lang="en-US" dirty="0" smtClean="0"/>
              <a:t>chef-client command</a:t>
            </a:r>
          </a:p>
          <a:p>
            <a:pPr marL="918588" lvl="1" indent="-609570">
              <a:buFont typeface="Wingdings" panose="05000000000000000000" pitchFamily="2" charset="2"/>
              <a:buChar char="Ø"/>
            </a:pPr>
            <a:r>
              <a:rPr lang="en-US" dirty="0" smtClean="0"/>
              <a:t>Create a basic Chef recipe file</a:t>
            </a:r>
          </a:p>
          <a:p>
            <a:pPr marL="918588" lvl="1" indent="-609570">
              <a:buFont typeface="Wingdings" panose="05000000000000000000" pitchFamily="2" charset="2"/>
              <a:buChar char="Ø"/>
            </a:pPr>
            <a:r>
              <a:rPr lang="en-US" dirty="0" smtClean="0"/>
              <a:t>Define Chef Resources</a:t>
            </a:r>
          </a:p>
          <a:p>
            <a:pPr lvl="1"/>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08834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17" name="Text Placeholder 4"/>
          <p:cNvSpPr>
            <a:spLocks noGrp="1"/>
          </p:cNvSpPr>
          <p:nvPr>
            <p:ph type="subTitle" idx="1"/>
          </p:nvPr>
        </p:nvSpPr>
        <p:spPr>
          <a:xfrm>
            <a:off x="3013754" y="3505073"/>
            <a:ext cx="10974132" cy="455963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66" indent="-685766">
              <a:buFont typeface="+mj-lt"/>
              <a:buAutoNum type="arabicPeriod"/>
            </a:pPr>
            <a:r>
              <a:rPr lang="en-US" sz="3700" dirty="0"/>
              <a:t>What would happen if you </a:t>
            </a:r>
            <a:r>
              <a:rPr lang="en-US" sz="3700" dirty="0" smtClean="0"/>
              <a:t>applied the recipe again?</a:t>
            </a:r>
            <a:endParaRPr lang="en-US" sz="3700" dirty="0"/>
          </a:p>
          <a:p>
            <a:pPr marL="685766" indent="-685766">
              <a:buFont typeface="+mj-lt"/>
              <a:buAutoNum type="arabicPeriod"/>
            </a:pPr>
            <a:endParaRPr lang="en-US" sz="3700" dirty="0"/>
          </a:p>
          <a:p>
            <a:pPr marL="685766" indent="-685766">
              <a:buFont typeface="+mj-lt"/>
              <a:buAutoNum type="arabicPeriod"/>
            </a:pPr>
            <a:r>
              <a:rPr lang="en-US" sz="3700" dirty="0"/>
              <a:t>What would happen if the package were to become uninstalled?</a:t>
            </a:r>
          </a:p>
          <a:p>
            <a:endParaRPr lang="en-US" sz="3700" dirty="0"/>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091080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Test and Repair</a:t>
            </a:r>
            <a:endParaRPr lang="en-US" dirty="0"/>
          </a:p>
        </p:txBody>
      </p:sp>
      <p:sp>
        <p:nvSpPr>
          <p:cNvPr id="17" name="Text Placeholder 4"/>
          <p:cNvSpPr>
            <a:spLocks noGrp="1"/>
          </p:cNvSpPr>
          <p:nvPr>
            <p:ph type="subTitle" idx="1"/>
          </p:nvPr>
        </p:nvSpPr>
        <p:spPr>
          <a:xfrm>
            <a:off x="3013754" y="3506119"/>
            <a:ext cx="10974132" cy="412387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smtClean="0">
                <a:latin typeface="Courier New" panose="02070309020205020404" pitchFamily="49" charset="0"/>
                <a:cs typeface="Courier New" panose="02070309020205020404" pitchFamily="49" charset="0"/>
              </a:rPr>
              <a:t>chef-client</a:t>
            </a:r>
            <a:r>
              <a:rPr lang="en-US" sz="3700" smtClean="0"/>
              <a:t> takes action only when it needs to. </a:t>
            </a:r>
            <a:r>
              <a:rPr lang="en-US" sz="3700" dirty="0" smtClean="0"/>
              <a:t>Think of it as test and repair. </a:t>
            </a:r>
          </a:p>
          <a:p>
            <a:endParaRPr lang="en-US" sz="3700" dirty="0" smtClean="0"/>
          </a:p>
          <a:p>
            <a:r>
              <a:rPr lang="en-US" sz="3700" dirty="0" smtClean="0"/>
              <a:t>Chef looks at the current state of each resource and takes action only when that resource is out of policy.</a:t>
            </a:r>
          </a:p>
          <a:p>
            <a:endParaRPr lang="en-US" sz="3700" dirty="0" smtClean="0"/>
          </a:p>
          <a:p>
            <a:pPr lvl="1"/>
            <a:endParaRPr lang="de-DE" sz="3200" dirty="0" smtClean="0"/>
          </a:p>
          <a:p>
            <a:pPr lvl="1"/>
            <a:endParaRPr lang="en-US" sz="3200" dirty="0" smtClean="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162611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22</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grpSp>
        <p:nvGrpSpPr>
          <p:cNvPr id="7" name="Group 6"/>
          <p:cNvGrpSpPr/>
          <p:nvPr/>
        </p:nvGrpSpPr>
        <p:grpSpPr>
          <a:xfrm>
            <a:off x="578100" y="1267432"/>
            <a:ext cx="15099800" cy="6609139"/>
            <a:chOff x="433575" y="476853"/>
            <a:chExt cx="11324850" cy="4956854"/>
          </a:xfrm>
        </p:grpSpPr>
        <p:grpSp>
          <p:nvGrpSpPr>
            <p:cNvPr id="8" name="Group 7"/>
            <p:cNvGrpSpPr/>
            <p:nvPr/>
          </p:nvGrpSpPr>
          <p:grpSpPr>
            <a:xfrm>
              <a:off x="433575" y="1265165"/>
              <a:ext cx="11324850" cy="4168542"/>
              <a:chOff x="467789" y="254372"/>
              <a:chExt cx="11324850" cy="3232343"/>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100"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465681" y="549488"/>
                <a:ext cx="3329065" cy="216528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38"/>
                <a:r>
                  <a:rPr lang="en-US" dirty="0">
                    <a:solidFill>
                      <a:srgbClr val="000000"/>
                    </a:solidFill>
                  </a:rPr>
                  <a:t>Is package named </a:t>
                </a:r>
                <a:r>
                  <a:rPr lang="en-US" dirty="0" smtClean="0">
                    <a:solidFill>
                      <a:srgbClr val="000000"/>
                    </a:solidFill>
                  </a:rPr>
                  <a:t>'</a:t>
                </a:r>
                <a:r>
                  <a:rPr lang="en-US" dirty="0" err="1" smtClean="0">
                    <a:solidFill>
                      <a:srgbClr val="000000"/>
                    </a:solidFill>
                  </a:rPr>
                  <a:t>cowsay</a:t>
                </a:r>
                <a:r>
                  <a:rPr lang="en-US" dirty="0" smtClean="0">
                    <a:solidFill>
                      <a:srgbClr val="000000"/>
                    </a:solidFill>
                  </a:rPr>
                  <a:t>'</a:t>
                </a:r>
                <a:r>
                  <a:rPr lang="en-US" dirty="0">
                    <a:solidFill>
                      <a:srgbClr val="000000"/>
                    </a:solidFill>
                  </a:rPr>
                  <a:t/>
                </a:r>
                <a:br>
                  <a:rPr lang="en-US" dirty="0">
                    <a:solidFill>
                      <a:srgbClr val="000000"/>
                    </a:solidFill>
                  </a:rPr>
                </a:br>
                <a:r>
                  <a:rPr lang="en-US" dirty="0">
                    <a:solidFill>
                      <a:srgbClr val="000000"/>
                    </a:solidFill>
                  </a:rPr>
                  <a:t>installed?</a:t>
                </a:r>
              </a:p>
              <a:p>
                <a:pPr algn="ctr" defTabSz="1218738"/>
                <a:r>
                  <a:rPr lang="en-US"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Bring resource to desired state</a:t>
                </a:r>
              </a:p>
              <a:p>
                <a:pPr algn="ctr" defTabSz="121873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632130"/>
                <a:ext cx="2758401" cy="225776"/>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794746" y="1632130"/>
                <a:ext cx="2758403" cy="225776"/>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32383" y="254372"/>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156400" y="476853"/>
              <a:ext cx="3879201" cy="641208"/>
            </a:xfrm>
            <a:prstGeom prst="rect">
              <a:avLst/>
            </a:prstGeom>
          </p:spPr>
          <p:txBody>
            <a:bodyPr vert="horz" wrap="square" lIns="121920" tIns="121920" rIns="121920" bIns="121920" rtlCol="0">
              <a:noAutofit/>
            </a:bodyPr>
            <a:lstStyle/>
            <a:p>
              <a:pPr algn="ctr"/>
              <a:r>
                <a:rPr lang="en-US" sz="4000" b="1" dirty="0" smtClean="0">
                  <a:latin typeface="Courier New" panose="02070309020205020404" pitchFamily="49" charset="0"/>
                  <a:cs typeface="Courier New" panose="02070309020205020404" pitchFamily="49" charset="0"/>
                </a:rPr>
                <a:t>package '</a:t>
              </a:r>
              <a:r>
                <a:rPr lang="en-US" sz="4000" b="1" dirty="0" err="1" smtClean="0">
                  <a:latin typeface="Courier New" panose="02070309020205020404" pitchFamily="49" charset="0"/>
                  <a:cs typeface="Courier New" panose="02070309020205020404" pitchFamily="49" charset="0"/>
                </a:rPr>
                <a:t>cowsay</a:t>
              </a:r>
              <a:r>
                <a:rPr lang="en-US" sz="4000" b="1" dirty="0" smtClean="0">
                  <a:latin typeface="Courier New" panose="02070309020205020404" pitchFamily="49" charset="0"/>
                  <a:cs typeface="Courier New" panose="02070309020205020404" pitchFamily="49" charset="0"/>
                </a:rPr>
                <a:t>'</a:t>
              </a:r>
              <a:endParaRPr lang="en-US" sz="4000" b="1" dirty="0">
                <a:latin typeface="Courier New" panose="02070309020205020404" pitchFamily="49" charset="0"/>
                <a:cs typeface="Courier New" panose="02070309020205020404" pitchFamily="49" charset="0"/>
              </a:endParaRPr>
            </a:p>
          </p:txBody>
        </p:sp>
      </p:grpSp>
    </p:spTree>
    <p:extLst>
      <p:ext uri="{BB962C8B-B14F-4D97-AF65-F5344CB8AC3E}">
        <p14:creationId xmlns:p14="http://schemas.microsoft.com/office/powerpoint/2010/main" val="373230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a:bodyPr>
          <a:lstStyle/>
          <a:p>
            <a:r>
              <a:rPr lang="en-US" dirty="0" smtClean="0"/>
              <a:t>GL: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q"/>
            </a:pPr>
            <a:r>
              <a:rPr lang="en-US" dirty="0" smtClean="0"/>
              <a:t>Create a recipe that writes out a file with the contents </a:t>
            </a:r>
            <a:r>
              <a:rPr lang="en-US" dirty="0" smtClean="0">
                <a:latin typeface="+mj-lt"/>
                <a:cs typeface="Courier New" panose="02070309020205020404" pitchFamily="49" charset="0"/>
              </a:rPr>
              <a:t>"Hello, world!"</a:t>
            </a:r>
          </a:p>
          <a:p>
            <a:pPr marL="380981" indent="-380981">
              <a:buFont typeface="Wingdings" charset="2"/>
              <a:buChar char="q"/>
            </a:pPr>
            <a:r>
              <a:rPr lang="en-US" dirty="0" smtClean="0">
                <a:latin typeface="+mj-lt"/>
                <a:cs typeface="Courier New" panose="02070309020205020404" pitchFamily="49" charset="0"/>
              </a:rPr>
              <a:t>Apply that recipe to the workstation</a:t>
            </a:r>
          </a:p>
          <a:p>
            <a:pPr marL="380981" indent="-380981">
              <a:buFont typeface="Wingdings" charset="2"/>
              <a:buChar char="q"/>
            </a:pPr>
            <a:r>
              <a:rPr lang="en-US" dirty="0" smtClean="0">
                <a:latin typeface="+mj-lt"/>
                <a:cs typeface="Courier New" panose="02070309020205020404" pitchFamily="49" charset="0"/>
              </a:rPr>
              <a:t>Verify the contents of the file</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68766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5"/>
            <a:ext cx="14423693" cy="5673792"/>
          </a:xfrm>
        </p:spPr>
        <p:txBody>
          <a:bodyPr/>
          <a:lstStyle/>
          <a:p>
            <a:endParaRPr lang="en-US" dirty="0"/>
          </a:p>
        </p:txBody>
      </p:sp>
      <p:sp>
        <p:nvSpPr>
          <p:cNvPr id="3" name="Title 2"/>
          <p:cNvSpPr>
            <a:spLocks noGrp="1"/>
          </p:cNvSpPr>
          <p:nvPr>
            <p:ph type="title"/>
          </p:nvPr>
        </p:nvSpPr>
        <p:spPr/>
        <p:txBody>
          <a:bodyPr/>
          <a:lstStyle/>
          <a:p>
            <a:r>
              <a:rPr lang="en-US" dirty="0" smtClean="0"/>
              <a:t>GL: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4032799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b="1" dirty="0" smtClean="0"/>
              <a:t>file </a:t>
            </a:r>
            <a:r>
              <a:rPr lang="uk-UA" b="1" dirty="0" smtClean="0"/>
              <a:t>'</a:t>
            </a:r>
            <a:r>
              <a:rPr lang="en-US" b="1" dirty="0" err="1" smtClean="0"/>
              <a:t>hello.txt</a:t>
            </a:r>
            <a:r>
              <a:rPr lang="uk-UA" b="1" dirty="0" smtClean="0"/>
              <a:t>'</a:t>
            </a:r>
            <a:r>
              <a:rPr lang="en-US" b="1" dirty="0" smtClean="0"/>
              <a:t> do</a:t>
            </a:r>
          </a:p>
          <a:p>
            <a:r>
              <a:rPr lang="en-US" b="1" dirty="0" smtClean="0"/>
              <a:t>  content </a:t>
            </a:r>
            <a:r>
              <a:rPr lang="uk-UA" b="1" dirty="0" smtClean="0"/>
              <a:t>'</a:t>
            </a:r>
            <a:r>
              <a:rPr lang="en-US" b="1" dirty="0" smtClean="0"/>
              <a:t>Hello, world!</a:t>
            </a:r>
            <a:r>
              <a:rPr lang="uk-UA" b="1" dirty="0" smtClean="0"/>
              <a:t>'</a:t>
            </a:r>
            <a:endParaRPr lang="en-US" b="1" dirty="0"/>
          </a:p>
          <a:p>
            <a:r>
              <a:rPr lang="en-US" b="1" dirty="0" smtClean="0"/>
              <a:t>end</a:t>
            </a:r>
            <a:endParaRPr lang="en-US" b="1"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00" b="1" dirty="0"/>
              <a:t>~/</a:t>
            </a:r>
            <a:r>
              <a:rPr lang="en-US" sz="3700" b="1" dirty="0" err="1"/>
              <a:t>hello.rb</a:t>
            </a:r>
            <a:endParaRPr lang="en-US" sz="3700" b="1" dirty="0"/>
          </a:p>
        </p:txBody>
      </p:sp>
      <p:sp>
        <p:nvSpPr>
          <p:cNvPr id="7" name="Content Placeholder 6"/>
          <p:cNvSpPr>
            <a:spLocks noGrp="1"/>
          </p:cNvSpPr>
          <p:nvPr>
            <p:ph sz="quarter" idx="12"/>
          </p:nvPr>
        </p:nvSpPr>
        <p:spPr/>
        <p:txBody>
          <a:bodyPr/>
          <a:lstStyle/>
          <a:p>
            <a:r>
              <a:rPr lang="en-US" dirty="0"/>
              <a:t>The file named </a:t>
            </a:r>
            <a:r>
              <a:rPr lang="uk-UA" dirty="0" smtClean="0"/>
              <a:t>'</a:t>
            </a:r>
            <a:r>
              <a:rPr lang="en-US" dirty="0" err="1" smtClean="0"/>
              <a:t>hello.txt</a:t>
            </a:r>
            <a:r>
              <a:rPr lang="uk-UA" dirty="0" smtClean="0"/>
              <a:t>'</a:t>
            </a:r>
            <a:r>
              <a:rPr lang="en-US" dirty="0" smtClean="0"/>
              <a:t> </a:t>
            </a:r>
            <a:r>
              <a:rPr lang="en-US" dirty="0"/>
              <a:t>is created with the content </a:t>
            </a:r>
            <a:r>
              <a:rPr lang="uk-UA" dirty="0" smtClean="0"/>
              <a:t>'</a:t>
            </a:r>
            <a:r>
              <a:rPr lang="en-US" dirty="0" smtClean="0"/>
              <a:t>Hello</a:t>
            </a:r>
            <a:r>
              <a:rPr lang="en-US" dirty="0"/>
              <a:t>, world</a:t>
            </a:r>
            <a:r>
              <a:rPr lang="en-US" dirty="0" smtClean="0"/>
              <a:t>!</a:t>
            </a:r>
            <a:r>
              <a:rPr lang="uk-UA" dirty="0" smtClean="0"/>
              <a:t>'</a:t>
            </a:r>
            <a:endParaRPr lang="en-US" dirty="0"/>
          </a:p>
        </p:txBody>
      </p:sp>
      <p:sp>
        <p:nvSpPr>
          <p:cNvPr id="6" name="Text Placeholder 13"/>
          <p:cNvSpPr>
            <a:spLocks noGrp="1"/>
          </p:cNvSpPr>
          <p:nvPr>
            <p:ph type="body" sz="quarter" idx="4294967295"/>
          </p:nvPr>
        </p:nvSpPr>
        <p:spPr>
          <a:xfrm>
            <a:off x="4107043" y="7503623"/>
            <a:ext cx="8450653" cy="609640"/>
          </a:xfrm>
        </p:spPr>
        <p:txBody>
          <a:bodyPr>
            <a:normAutofit/>
          </a:bodyPr>
          <a:lstStyle/>
          <a:p>
            <a:pPr algn="ctr"/>
            <a:r>
              <a:rPr lang="en-US" sz="2400" dirty="0">
                <a:cs typeface="Courier New" panose="02070309020205020404" pitchFamily="49" charset="0"/>
                <a:hlinkClick r:id="rId3"/>
              </a:rPr>
              <a:t>https://</a:t>
            </a:r>
            <a:r>
              <a:rPr lang="en-US" sz="2400" dirty="0" err="1" smtClean="0">
                <a:cs typeface="Courier New" panose="02070309020205020404" pitchFamily="49" charset="0"/>
                <a:hlinkClick r:id="rId3"/>
              </a:rPr>
              <a:t>docs.chef.io</a:t>
            </a:r>
            <a:r>
              <a:rPr lang="en-US" sz="2400" dirty="0" smtClean="0">
                <a:cs typeface="Courier New" panose="02070309020205020404" pitchFamily="49" charset="0"/>
                <a:hlinkClick r:id="rId3"/>
              </a:rPr>
              <a:t>/</a:t>
            </a:r>
            <a:r>
              <a:rPr lang="en-US" sz="2400" dirty="0" err="1" smtClean="0">
                <a:cs typeface="Courier New" panose="02070309020205020404" pitchFamily="49" charset="0"/>
                <a:hlinkClick r:id="rId3"/>
              </a:rPr>
              <a:t>resources.html</a:t>
            </a:r>
            <a:endParaRPr lang="en-US" sz="2400" dirty="0" smtClean="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520417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a:bodyPr>
          <a:lstStyle/>
          <a:p>
            <a:r>
              <a:rPr lang="en-US" dirty="0" smtClean="0"/>
              <a:t>GL: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ü"/>
            </a:pPr>
            <a:r>
              <a:rPr lang="en-US" dirty="0" smtClean="0"/>
              <a:t>Create a recipe that writes out a file with the contents </a:t>
            </a:r>
            <a:r>
              <a:rPr lang="en-US" dirty="0" smtClean="0">
                <a:latin typeface="+mj-lt"/>
                <a:cs typeface="Courier New" panose="02070309020205020404" pitchFamily="49" charset="0"/>
              </a:rPr>
              <a:t>"Hello, world!"</a:t>
            </a:r>
          </a:p>
          <a:p>
            <a:pPr marL="380981" indent="-380981">
              <a:buFont typeface="Wingdings" charset="2"/>
              <a:buChar char="q"/>
            </a:pPr>
            <a:r>
              <a:rPr lang="en-US" dirty="0" smtClean="0">
                <a:latin typeface="+mj-lt"/>
                <a:cs typeface="Courier New" panose="02070309020205020404" pitchFamily="49" charset="0"/>
              </a:rPr>
              <a:t>Apply that recipe to the workstation</a:t>
            </a:r>
          </a:p>
          <a:p>
            <a:pPr marL="380981" indent="-380981">
              <a:buFont typeface="Wingdings" charset="2"/>
              <a:buChar char="q"/>
            </a:pPr>
            <a:r>
              <a:rPr lang="en-US" dirty="0" smtClean="0">
                <a:latin typeface="+mj-lt"/>
                <a:cs typeface="Courier New" panose="02070309020205020404" pitchFamily="49" charset="0"/>
              </a:rPr>
              <a:t>Verify the contents of the file</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865637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z="2000" dirty="0"/>
              <a:t>Starting Chef Client, version 12.5.1</a:t>
            </a:r>
          </a:p>
          <a:p>
            <a:r>
              <a:rPr lang="en-US" sz="2000" dirty="0"/>
              <a:t>resolving cookbooks for run list: []</a:t>
            </a:r>
          </a:p>
          <a:p>
            <a:r>
              <a:rPr lang="en-US" sz="2000" dirty="0"/>
              <a:t>Synchronizing Cookbooks:</a:t>
            </a:r>
          </a:p>
          <a:p>
            <a:r>
              <a:rPr lang="en-US" sz="2000" dirty="0"/>
              <a:t>Compiling Cookbooks...</a:t>
            </a:r>
          </a:p>
          <a:p>
            <a:r>
              <a:rPr lang="en-US" sz="2000" dirty="0"/>
              <a:t>[2016-02-19T13:08:13+00:00] WARN: Node ip-172-31-12-176.ec2.internal has an empty run list.</a:t>
            </a:r>
          </a:p>
          <a:p>
            <a:r>
              <a:rPr lang="en-US" sz="2000" dirty="0"/>
              <a:t>Converging 1 resources</a:t>
            </a:r>
          </a:p>
          <a:p>
            <a:r>
              <a:rPr lang="en-US" sz="2000" dirty="0"/>
              <a:t>Recipe: @</a:t>
            </a:r>
            <a:r>
              <a:rPr lang="en-US" sz="2000" dirty="0" err="1"/>
              <a:t>recipe_files</a:t>
            </a:r>
            <a:r>
              <a:rPr lang="en-US" sz="2000" dirty="0"/>
              <a:t>::/</a:t>
            </a:r>
            <a:r>
              <a:rPr lang="en-US" sz="2000" dirty="0" smtClean="0"/>
              <a:t>home/chef/</a:t>
            </a:r>
            <a:r>
              <a:rPr lang="en-US" sz="2000" dirty="0" err="1" smtClean="0"/>
              <a:t>hello.rb</a:t>
            </a:r>
            <a:endParaRPr lang="en-US" sz="2000" dirty="0"/>
          </a:p>
          <a:p>
            <a:r>
              <a:rPr lang="en-US" sz="2000" dirty="0"/>
              <a:t>  * </a:t>
            </a:r>
            <a:r>
              <a:rPr lang="en-US" sz="2000" dirty="0" smtClean="0"/>
              <a:t>file[</a:t>
            </a:r>
            <a:r>
              <a:rPr lang="en-US" sz="2000" dirty="0" err="1" smtClean="0"/>
              <a:t>hello.txt</a:t>
            </a:r>
            <a:r>
              <a:rPr lang="en-US" sz="2000" dirty="0" smtClean="0"/>
              <a:t>] action create</a:t>
            </a:r>
          </a:p>
          <a:p>
            <a:r>
              <a:rPr lang="en-US" sz="2000" dirty="0"/>
              <a:t> </a:t>
            </a:r>
            <a:r>
              <a:rPr lang="en-US" sz="2000" dirty="0" smtClean="0"/>
              <a:t>   - create new file </a:t>
            </a:r>
            <a:r>
              <a:rPr lang="en-US" sz="2000" dirty="0" err="1" smtClean="0"/>
              <a:t>hello.txt</a:t>
            </a:r>
            <a:endParaRPr lang="en-US" sz="2000" dirty="0" smtClean="0"/>
          </a:p>
          <a:p>
            <a:r>
              <a:rPr lang="en-US" sz="2000" dirty="0"/>
              <a:t> </a:t>
            </a:r>
            <a:r>
              <a:rPr lang="en-US" sz="2000" dirty="0" smtClean="0"/>
              <a:t>   - update content in file </a:t>
            </a:r>
            <a:r>
              <a:rPr lang="en-US" sz="2000" dirty="0" err="1" smtClean="0"/>
              <a:t>hello.txt</a:t>
            </a:r>
            <a:r>
              <a:rPr lang="en-US" sz="2000" dirty="0" smtClean="0"/>
              <a:t> from non to 315f5b</a:t>
            </a:r>
          </a:p>
          <a:p>
            <a:r>
              <a:rPr lang="en-US" sz="2000" dirty="0"/>
              <a:t> </a:t>
            </a:r>
            <a:r>
              <a:rPr lang="en-US" sz="2000" dirty="0" smtClean="0"/>
              <a:t>   </a:t>
            </a:r>
            <a:r>
              <a:rPr lang="de-DE" sz="2000" dirty="0" smtClean="0"/>
              <a:t>+++ </a:t>
            </a:r>
            <a:r>
              <a:rPr lang="de-DE" sz="2000" dirty="0"/>
              <a:t>./.</a:t>
            </a:r>
            <a:r>
              <a:rPr lang="de-DE" sz="2000" dirty="0" smtClean="0"/>
              <a:t>hello.txt20160224-8559-19kqial</a:t>
            </a:r>
          </a:p>
          <a:p>
            <a:r>
              <a:rPr lang="de-DE" sz="2000" dirty="0"/>
              <a:t>	2016-02-24 16:51:04.400844959 +</a:t>
            </a:r>
            <a:r>
              <a:rPr lang="de-DE" sz="2000" dirty="0" smtClean="0"/>
              <a:t>0000</a:t>
            </a:r>
          </a:p>
          <a:p>
            <a:r>
              <a:rPr lang="de-DE" sz="2000" dirty="0" smtClean="0"/>
              <a:t>    </a:t>
            </a:r>
            <a:r>
              <a:rPr lang="de-DE" sz="2000" dirty="0"/>
              <a:t>@@ -1 +1,2 </a:t>
            </a:r>
            <a:r>
              <a:rPr lang="de-DE" sz="2000" dirty="0" smtClean="0"/>
              <a:t>@@</a:t>
            </a:r>
          </a:p>
          <a:p>
            <a:r>
              <a:rPr lang="de-DE" sz="2000" dirty="0" smtClean="0"/>
              <a:t>    </a:t>
            </a:r>
            <a:r>
              <a:rPr lang="de-DE" sz="2000" dirty="0"/>
              <a:t>+</a:t>
            </a:r>
            <a:r>
              <a:rPr lang="de-DE" sz="2000" dirty="0" err="1"/>
              <a:t>Hello</a:t>
            </a:r>
            <a:r>
              <a:rPr lang="de-DE" sz="2000" dirty="0"/>
              <a:t>, </a:t>
            </a:r>
            <a:r>
              <a:rPr lang="de-DE" sz="2000" dirty="0" err="1"/>
              <a:t>world</a:t>
            </a:r>
            <a:r>
              <a:rPr lang="de-DE" sz="2000" dirty="0" smtClean="0"/>
              <a:t>!</a:t>
            </a:r>
            <a:endParaRPr lang="en-US" sz="2000" dirty="0" smtClean="0"/>
          </a:p>
        </p:txBody>
      </p:sp>
      <p:sp>
        <p:nvSpPr>
          <p:cNvPr id="2" name="Title 1"/>
          <p:cNvSpPr>
            <a:spLocks noGrp="1"/>
          </p:cNvSpPr>
          <p:nvPr>
            <p:ph type="title"/>
          </p:nvPr>
        </p:nvSpPr>
        <p:spPr/>
        <p:txBody>
          <a:bodyPr>
            <a:normAutofit/>
          </a:bodyPr>
          <a:lstStyle/>
          <a:p>
            <a:r>
              <a:rPr lang="en-US" dirty="0" smtClean="0"/>
              <a:t>GL: Apply the Recipe File</a:t>
            </a:r>
            <a:endParaRPr lang="en-US" dirty="0"/>
          </a:p>
        </p:txBody>
      </p:sp>
      <p:sp>
        <p:nvSpPr>
          <p:cNvPr id="4" name="Text Placeholder 3"/>
          <p:cNvSpPr>
            <a:spLocks noGrp="1"/>
          </p:cNvSpPr>
          <p:nvPr>
            <p:ph type="body" sz="quarter" idx="11"/>
          </p:nvPr>
        </p:nvSpPr>
        <p:spPr/>
        <p:txBody>
          <a:bodyPr>
            <a:normAutofit/>
          </a:bodyPr>
          <a:lstStyle/>
          <a:p>
            <a:r>
              <a:rPr lang="en-US" dirty="0"/>
              <a:t>$ </a:t>
            </a:r>
            <a:r>
              <a:rPr lang="en-US" dirty="0" err="1"/>
              <a:t>sudo</a:t>
            </a:r>
            <a:r>
              <a:rPr lang="en-US" dirty="0"/>
              <a:t> chef-client </a:t>
            </a:r>
            <a:r>
              <a:rPr lang="en-US" dirty="0" smtClean="0"/>
              <a:t>–-local-mode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7" name="Rectangle 6"/>
          <p:cNvSpPr/>
          <p:nvPr/>
        </p:nvSpPr>
        <p:spPr bwMode="auto">
          <a:xfrm>
            <a:off x="1120569" y="5090114"/>
            <a:ext cx="14417959" cy="294953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667786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a:bodyPr>
          <a:lstStyle/>
          <a:p>
            <a:r>
              <a:rPr lang="en-US" dirty="0" smtClean="0"/>
              <a:t>GL: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ü"/>
            </a:pPr>
            <a:r>
              <a:rPr lang="en-US" dirty="0" smtClean="0"/>
              <a:t>Create a recipe that writes out a file with the contents </a:t>
            </a:r>
            <a:r>
              <a:rPr lang="en-US" dirty="0" smtClean="0">
                <a:latin typeface="+mj-lt"/>
                <a:cs typeface="Courier New" panose="02070309020205020404" pitchFamily="49" charset="0"/>
              </a:rPr>
              <a:t>"Hello, world!"</a:t>
            </a:r>
          </a:p>
          <a:p>
            <a:pPr marL="380981" indent="-380981">
              <a:buFont typeface="Wingdings" charset="2"/>
              <a:buChar char="ü"/>
            </a:pPr>
            <a:r>
              <a:rPr lang="en-US" dirty="0" smtClean="0">
                <a:latin typeface="+mj-lt"/>
                <a:cs typeface="Courier New" panose="02070309020205020404" pitchFamily="49" charset="0"/>
              </a:rPr>
              <a:t>Apply that recipe to the workstation</a:t>
            </a:r>
          </a:p>
          <a:p>
            <a:pPr marL="380981" indent="-380981">
              <a:buFont typeface="Wingdings" charset="2"/>
              <a:buChar char="q"/>
            </a:pPr>
            <a:r>
              <a:rPr lang="en-US" dirty="0" smtClean="0">
                <a:latin typeface="+mj-lt"/>
                <a:cs typeface="Courier New" panose="02070309020205020404" pitchFamily="49" charset="0"/>
              </a:rPr>
              <a:t>Verify the contents of the file</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179464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GL: What </a:t>
            </a:r>
            <a:r>
              <a:rPr lang="en-US" dirty="0"/>
              <a:t>D</a:t>
            </a:r>
            <a:r>
              <a:rPr lang="en-US" dirty="0" smtClean="0"/>
              <a:t>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
        <p:nvSpPr>
          <p:cNvPr id="8" name="Rectangle 7"/>
          <p:cNvSpPr/>
          <p:nvPr/>
        </p:nvSpPr>
        <p:spPr bwMode="auto">
          <a:xfrm>
            <a:off x="1120659"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82204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fontScale="90000"/>
          </a:bodyPr>
          <a:lstStyle/>
          <a:p>
            <a:r>
              <a:rPr lang="en-US" dirty="0" smtClean="0"/>
              <a:t>GL: Time for Some Fun!</a:t>
            </a:r>
            <a:endParaRPr lang="en-US" dirty="0"/>
          </a:p>
        </p:txBody>
      </p:sp>
      <p:sp>
        <p:nvSpPr>
          <p:cNvPr id="7" name="Text Placeholder 6"/>
          <p:cNvSpPr>
            <a:spLocks noGrp="1"/>
          </p:cNvSpPr>
          <p:nvPr>
            <p:ph type="body" sz="quarter" idx="10"/>
          </p:nvPr>
        </p:nvSpPr>
        <p:spPr/>
        <p:txBody>
          <a:bodyPr/>
          <a:lstStyle/>
          <a:p>
            <a:pPr marL="342900" indent="-342900">
              <a:buFont typeface="Wingdings" charset="2"/>
              <a:buChar char="q"/>
            </a:pPr>
            <a:r>
              <a:rPr lang="en-US" dirty="0" smtClean="0"/>
              <a:t>Write a recipe that installs the '</a:t>
            </a:r>
            <a:r>
              <a:rPr lang="en-US" dirty="0" err="1" smtClean="0"/>
              <a:t>cowsay</a:t>
            </a:r>
            <a:r>
              <a:rPr lang="en-US" dirty="0" smtClean="0"/>
              <a:t>' package</a:t>
            </a:r>
          </a:p>
          <a:p>
            <a:pPr marL="342900" indent="-342900">
              <a:buFont typeface="Wingdings" charset="2"/>
              <a:buChar char="q"/>
            </a:pPr>
            <a:r>
              <a:rPr lang="en-US" dirty="0" smtClean="0"/>
              <a:t>Apply the recipe to the workstation</a:t>
            </a:r>
          </a:p>
          <a:p>
            <a:pPr marL="342900" indent="-342900">
              <a:buFont typeface="Wingdings" charset="2"/>
              <a:buChar char="q"/>
            </a:pPr>
            <a:r>
              <a:rPr lang="en-US" dirty="0" smtClean="0"/>
              <a:t>Use '</a:t>
            </a:r>
            <a:r>
              <a:rPr lang="en-US" dirty="0" err="1" smtClean="0"/>
              <a:t>cowsay</a:t>
            </a:r>
            <a:r>
              <a:rPr lang="en-US" dirty="0" smtClean="0"/>
              <a:t>' to say something</a:t>
            </a:r>
            <a:endParaRPr lang="en-US" dirty="0"/>
          </a:p>
        </p:txBody>
      </p:sp>
      <p:sp>
        <p:nvSpPr>
          <p:cNvPr id="8" name="Content Placeholder 7"/>
          <p:cNvSpPr>
            <a:spLocks noGrp="1"/>
          </p:cNvSpPr>
          <p:nvPr>
            <p:ph sz="quarter" idx="11"/>
          </p:nvPr>
        </p:nvSpPr>
        <p:spPr/>
        <p:txBody>
          <a:bodyPr/>
          <a:lstStyle/>
          <a:p>
            <a:r>
              <a:rPr lang="en-US" dirty="0" smtClean="0"/>
              <a:t>The workstation needs a little personal touch; something that makes it a little more fun.</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96952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a:bodyPr>
          <a:lstStyle/>
          <a:p>
            <a:r>
              <a:rPr lang="en-US" dirty="0" smtClean="0"/>
              <a:t>GL: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ü"/>
            </a:pPr>
            <a:r>
              <a:rPr lang="en-US" dirty="0" smtClean="0"/>
              <a:t>Create a recipe that writes out a file with the contents </a:t>
            </a:r>
            <a:r>
              <a:rPr lang="en-US" dirty="0" smtClean="0">
                <a:latin typeface="+mj-lt"/>
                <a:cs typeface="Courier New" panose="02070309020205020404" pitchFamily="49" charset="0"/>
              </a:rPr>
              <a:t>"Hello, world!"</a:t>
            </a:r>
          </a:p>
          <a:p>
            <a:pPr marL="380981" indent="-380981">
              <a:buFont typeface="Wingdings" charset="2"/>
              <a:buChar char="ü"/>
            </a:pPr>
            <a:r>
              <a:rPr lang="en-US" dirty="0" smtClean="0">
                <a:latin typeface="+mj-lt"/>
                <a:cs typeface="Courier New" panose="02070309020205020404" pitchFamily="49" charset="0"/>
              </a:rPr>
              <a:t>Apply that recipe to the workstation</a:t>
            </a:r>
          </a:p>
          <a:p>
            <a:pPr marL="380981" indent="-380981">
              <a:buFont typeface="Wingdings" charset="2"/>
              <a:buChar char="ü"/>
            </a:pPr>
            <a:r>
              <a:rPr lang="en-US" dirty="0" smtClean="0">
                <a:latin typeface="+mj-lt"/>
                <a:cs typeface="Courier New" panose="02070309020205020404" pitchFamily="49" charset="0"/>
              </a:rPr>
              <a:t>Verify the contents of the file</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101759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17" name="Text Placeholder 4"/>
          <p:cNvSpPr>
            <a:spLocks noGrp="1"/>
          </p:cNvSpPr>
          <p:nvPr>
            <p:ph type="subTitle" idx="1"/>
          </p:nvPr>
        </p:nvSpPr>
        <p:spPr>
          <a:xfrm>
            <a:off x="3013754" y="3505073"/>
            <a:ext cx="10974132" cy="159158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a:t>
            </a:r>
            <a:r>
              <a:rPr lang="en-US" sz="3700" dirty="0" smtClean="0"/>
              <a:t>'</a:t>
            </a:r>
            <a:r>
              <a:rPr lang="en-US" sz="3700" dirty="0" err="1" smtClean="0"/>
              <a:t>hello.txt</a:t>
            </a:r>
            <a:r>
              <a:rPr lang="en-US" sz="3700" dirty="0" smtClean="0"/>
              <a:t>' file </a:t>
            </a:r>
            <a:r>
              <a:rPr lang="en-US" sz="3700" dirty="0"/>
              <a:t>contents were </a:t>
            </a:r>
            <a:r>
              <a:rPr lang="en-US" sz="3700" dirty="0" smtClean="0"/>
              <a:t>modified</a:t>
            </a:r>
            <a:r>
              <a:rPr lang="en-US" dirty="0"/>
              <a:t>?</a:t>
            </a:r>
            <a:endParaRPr lang="de-DE" sz="3200" dirty="0"/>
          </a:p>
          <a:p>
            <a:pPr lvl="1"/>
            <a:endParaRPr lang="en-US" sz="3200" dirty="0"/>
          </a:p>
          <a:p>
            <a:endParaRPr lang="en-US" sz="3700" dirty="0"/>
          </a:p>
        </p:txBody>
      </p:sp>
      <p:sp>
        <p:nvSpPr>
          <p:cNvPr id="22" name="Footer Placeholder 2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10563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17" name="Text Placeholder 4"/>
          <p:cNvSpPr>
            <a:spLocks noGrp="1"/>
          </p:cNvSpPr>
          <p:nvPr>
            <p:ph type="subTitle" idx="1"/>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permissions (mode), owner, or group changed?</a:t>
            </a:r>
          </a:p>
          <a:p>
            <a:endParaRPr lang="en-US" sz="3700" dirty="0"/>
          </a:p>
          <a:p>
            <a:r>
              <a:rPr lang="en-US" sz="3700" dirty="0"/>
              <a:t>Have we defined a policy for these attributes? </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46811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40" name="TextBox 39"/>
          <p:cNvSpPr txBox="1"/>
          <p:nvPr/>
        </p:nvSpPr>
        <p:spPr bwMode="white">
          <a:xfrm>
            <a:off x="3099940" y="6662543"/>
            <a:ext cx="9756160"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525161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a:latin typeface="Courier New" panose="02070309020205020404" pitchFamily="49" charset="0"/>
                <a:cs typeface="Courier New" panose="02070309020205020404" pitchFamily="49" charset="0"/>
              </a:rPr>
              <a:t> </a:t>
            </a:r>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5" name="Straight Connector 4"/>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8"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30" name="TextBox 29"/>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2169463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7" name="Straight Connector 6"/>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5" y="4184857"/>
            <a:ext cx="1953084" cy="244280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7" name="TextBox 26"/>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20500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10" name="Straight Connector 9"/>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7618165" cy="1837864"/>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cxnSp>
        <p:nvCxnSpPr>
          <p:cNvPr id="12" name="Straight Connector 11"/>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1141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TextBox 3"/>
          <p:cNvSpPr txBox="1"/>
          <p:nvPr/>
        </p:nvSpPr>
        <p:spPr bwMode="white">
          <a:xfrm>
            <a:off x="10027160" y="5527705"/>
            <a:ext cx="1219200" cy="1219200"/>
          </a:xfrm>
          <a:prstGeom prst="rect">
            <a:avLst/>
          </a:prstGeom>
        </p:spPr>
        <p:txBody>
          <a:bodyPr vert="horz" wrap="none" lIns="121917" tIns="121917" rIns="121917" bIns="121917"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37</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5" name="Straight Connector 14"/>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35634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5" y="2070849"/>
            <a:ext cx="13231907" cy="1358873"/>
          </a:xfrm>
        </p:spPr>
        <p:txBody>
          <a:bodyPr>
            <a:normAutofit/>
          </a:bodyPr>
          <a:lstStyle/>
          <a:p>
            <a:r>
              <a:rPr lang="en-US" dirty="0" smtClean="0"/>
              <a:t>Lab: The </a:t>
            </a:r>
            <a:r>
              <a:rPr lang="en-US" dirty="0" smtClean="0">
                <a:latin typeface="Courier New" panose="02070309020205020404" pitchFamily="49" charset="0"/>
                <a:cs typeface="Courier New" panose="02070309020205020404" pitchFamily="49" charset="0"/>
              </a:rPr>
              <a:t>file</a:t>
            </a:r>
            <a:r>
              <a:rPr lang="en-US" dirty="0" smtClean="0"/>
              <a:t> Resource</a:t>
            </a:r>
            <a:endParaRPr lang="en-US" dirty="0"/>
          </a:p>
        </p:txBody>
      </p:sp>
      <p:sp>
        <p:nvSpPr>
          <p:cNvPr id="3" name="Subtitle 2"/>
          <p:cNvSpPr>
            <a:spLocks noGrp="1"/>
          </p:cNvSpPr>
          <p:nvPr>
            <p:ph type="subTitle" idx="1"/>
          </p:nvPr>
        </p:nvSpPr>
        <p:spPr>
          <a:xfrm>
            <a:off x="3013754" y="3506117"/>
            <a:ext cx="10974132" cy="4807603"/>
          </a:xfrm>
        </p:spPr>
        <p:txBody>
          <a:bodyPr>
            <a:noAutofit/>
          </a:bodyPr>
          <a:lstStyle/>
          <a:p>
            <a:pPr marL="457200" indent="-457200">
              <a:buFont typeface="Wingdings" charset="2"/>
              <a:buChar char="q"/>
            </a:pPr>
            <a:r>
              <a:rPr lang="en-US" sz="3200" b="1" dirty="0"/>
              <a:t>Read </a:t>
            </a:r>
            <a:r>
              <a:rPr lang="en-US" sz="3200" dirty="0">
                <a:hlinkClick r:id="rId3"/>
              </a:rPr>
              <a:t>https://docs.chef.io/resources.html</a:t>
            </a:r>
            <a:r>
              <a:rPr lang="en-US" sz="3200" dirty="0"/>
              <a:t> </a:t>
            </a:r>
            <a:endParaRPr lang="en-US" sz="3200" b="1" dirty="0">
              <a:solidFill>
                <a:schemeClr val="tx1"/>
              </a:solidFill>
            </a:endParaRPr>
          </a:p>
          <a:p>
            <a:pPr marL="457200" indent="-457200">
              <a:buFont typeface="Wingdings" charset="2"/>
              <a:buChar char="q"/>
            </a:pPr>
            <a:r>
              <a:rPr lang="en-US" sz="3200" b="1" dirty="0">
                <a:solidFill>
                  <a:schemeClr val="tx1"/>
                </a:solidFill>
              </a:rPr>
              <a:t>Discover the file resource's:</a:t>
            </a:r>
          </a:p>
          <a:p>
            <a:pPr marL="1066723" lvl="1" indent="-457178" algn="l">
              <a:buFontTx/>
              <a:buChar char="•"/>
            </a:pPr>
            <a:r>
              <a:rPr lang="en-US" sz="2700" dirty="0">
                <a:solidFill>
                  <a:schemeClr val="tx1"/>
                </a:solidFill>
              </a:rPr>
              <a:t>default action.</a:t>
            </a:r>
          </a:p>
          <a:p>
            <a:pPr marL="1066723" lvl="1" indent="-457178" algn="l">
              <a:buFontTx/>
              <a:buChar char="•"/>
            </a:pPr>
            <a:r>
              <a:rPr lang="en-US" sz="2700" dirty="0">
                <a:solidFill>
                  <a:schemeClr val="tx1"/>
                </a:solidFill>
              </a:rPr>
              <a:t>default values for </a:t>
            </a:r>
            <a:r>
              <a:rPr lang="en-US" sz="2700" b="1" dirty="0">
                <a:solidFill>
                  <a:schemeClr val="tx1"/>
                </a:solidFill>
                <a:latin typeface="Courier New" panose="02070309020205020404" pitchFamily="49" charset="0"/>
                <a:cs typeface="Courier New" panose="02070309020205020404" pitchFamily="49" charset="0"/>
              </a:rPr>
              <a:t>mode</a:t>
            </a:r>
            <a:r>
              <a:rPr lang="en-US" sz="2700" b="1" dirty="0">
                <a:solidFill>
                  <a:schemeClr val="tx1"/>
                </a:solidFill>
              </a:rPr>
              <a:t>, </a:t>
            </a:r>
            <a:r>
              <a:rPr lang="en-US" sz="2700" b="1" dirty="0">
                <a:solidFill>
                  <a:schemeClr val="tx1"/>
                </a:solidFill>
                <a:latin typeface="Courier New" panose="02070309020205020404" pitchFamily="49" charset="0"/>
                <a:cs typeface="Courier New" panose="02070309020205020404" pitchFamily="49" charset="0"/>
              </a:rPr>
              <a:t>owner</a:t>
            </a:r>
            <a:r>
              <a:rPr lang="en-US" sz="2700" dirty="0">
                <a:solidFill>
                  <a:schemeClr val="tx1"/>
                </a:solidFill>
              </a:rPr>
              <a:t>, and </a:t>
            </a:r>
            <a:r>
              <a:rPr lang="en-US" sz="2700" b="1" dirty="0">
                <a:solidFill>
                  <a:schemeClr val="tx1"/>
                </a:solidFill>
                <a:latin typeface="Courier New" panose="02070309020205020404" pitchFamily="49" charset="0"/>
                <a:cs typeface="Courier New" panose="02070309020205020404" pitchFamily="49" charset="0"/>
              </a:rPr>
              <a:t>group</a:t>
            </a:r>
            <a:r>
              <a:rPr lang="en-US" sz="2700" dirty="0">
                <a:solidFill>
                  <a:schemeClr val="tx1"/>
                </a:solidFill>
              </a:rPr>
              <a:t>.</a:t>
            </a:r>
            <a:endParaRPr lang="en-US" sz="2700" dirty="0"/>
          </a:p>
          <a:p>
            <a:endParaRPr lang="en-US" sz="3200" b="1" dirty="0"/>
          </a:p>
          <a:p>
            <a:pPr marL="457200" indent="-457200">
              <a:buFont typeface="Wingdings" charset="2"/>
              <a:buChar char="q"/>
            </a:pPr>
            <a:r>
              <a:rPr lang="en-US" sz="3200" b="1" dirty="0"/>
              <a:t>Update the </a:t>
            </a:r>
            <a:r>
              <a:rPr lang="en-US" sz="3200" b="1" dirty="0">
                <a:latin typeface="Courier New" panose="02070309020205020404" pitchFamily="49" charset="0"/>
                <a:cs typeface="Courier New" panose="02070309020205020404" pitchFamily="49" charset="0"/>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en-US" sz="2700" dirty="0">
                <a:solidFill>
                  <a:srgbClr val="3E4346"/>
                </a:solidFill>
                <a:cs typeface="Courier New" panose="02070309020205020404" pitchFamily="49" charset="0"/>
              </a:rPr>
              <a:t>'</a:t>
            </a:r>
            <a:r>
              <a:rPr lang="en-US" sz="2700" dirty="0" err="1" smtClean="0">
                <a:solidFill>
                  <a:srgbClr val="3E4346"/>
                </a:solidFill>
                <a:cs typeface="Courier New" panose="02070309020205020404" pitchFamily="49" charset="0"/>
              </a:rPr>
              <a:t>hello.txt</a:t>
            </a:r>
            <a:r>
              <a:rPr lang="en-US" sz="2700" dirty="0">
                <a:solidFill>
                  <a:srgbClr val="3E4346"/>
                </a:solidFill>
                <a:cs typeface="Courier New" panose="02070309020205020404" pitchFamily="49" charset="0"/>
              </a:rPr>
              <a:t>'</a:t>
            </a:r>
            <a:r>
              <a:rPr lang="en-US" sz="2700" dirty="0" smtClean="0">
                <a:solidFill>
                  <a:srgbClr val="3E4346"/>
                </a:solidFill>
                <a:cs typeface="Courier New" panose="02070309020205020404" pitchFamily="49" charset="0"/>
              </a:rPr>
              <a:t> </a:t>
            </a:r>
            <a:r>
              <a:rPr lang="en-US" sz="2700" dirty="0">
                <a:solidFill>
                  <a:srgbClr val="3E4346"/>
                </a:solidFill>
              </a:rPr>
              <a:t>should be </a:t>
            </a:r>
            <a:r>
              <a:rPr lang="en-US" sz="2700" dirty="0">
                <a:solidFill>
                  <a:srgbClr val="3E4346"/>
                </a:solidFill>
                <a:cs typeface="Courier New" panose="02070309020205020404" pitchFamily="49" charset="0"/>
              </a:rPr>
              <a:t>created</a:t>
            </a:r>
            <a:r>
              <a:rPr lang="en-US" sz="2700" dirty="0">
                <a:solidFill>
                  <a:srgbClr val="3E4346"/>
                </a:solidFill>
              </a:rPr>
              <a:t> with the </a:t>
            </a:r>
            <a:r>
              <a:rPr lang="en-US" sz="2700" dirty="0">
                <a:solidFill>
                  <a:srgbClr val="3E4346"/>
                </a:solidFill>
                <a:cs typeface="Courier New" panose="02070309020205020404" pitchFamily="49" charset="0"/>
              </a:rPr>
              <a:t>content</a:t>
            </a:r>
            <a:r>
              <a:rPr lang="en-US" sz="2700" b="1" dirty="0">
                <a:solidFill>
                  <a:srgbClr val="3E4346"/>
                </a:solidFill>
              </a:rPr>
              <a:t> </a:t>
            </a:r>
            <a:r>
              <a:rPr lang="uk-UA" sz="2700" dirty="0" smtClean="0">
                <a:solidFill>
                  <a:srgbClr val="3E4346"/>
                </a:solidFill>
              </a:rPr>
              <a:t>'</a:t>
            </a:r>
            <a:r>
              <a:rPr lang="en-US" sz="2700" dirty="0" smtClean="0">
                <a:solidFill>
                  <a:srgbClr val="3E4346"/>
                </a:solidFill>
              </a:rPr>
              <a:t>Hello</a:t>
            </a:r>
            <a:r>
              <a:rPr lang="en-US" sz="2700" dirty="0">
                <a:solidFill>
                  <a:srgbClr val="3E4346"/>
                </a:solidFill>
              </a:rPr>
              <a:t>, world</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mode</a:t>
            </a:r>
            <a:r>
              <a:rPr lang="en-US" sz="2700" dirty="0">
                <a:solidFill>
                  <a:srgbClr val="3E4346"/>
                </a:solidFill>
              </a:rPr>
              <a:t> </a:t>
            </a:r>
            <a:r>
              <a:rPr lang="uk-UA" sz="2700" dirty="0" smtClean="0">
                <a:solidFill>
                  <a:srgbClr val="3E4346"/>
                </a:solidFill>
              </a:rPr>
              <a:t>'</a:t>
            </a:r>
            <a:r>
              <a:rPr lang="en-US" sz="2700" dirty="0" smtClean="0">
                <a:solidFill>
                  <a:srgbClr val="3E4346"/>
                </a:solidFill>
              </a:rPr>
              <a:t>0644</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owner</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 </a:t>
            </a:r>
            <a:r>
              <a:rPr lang="en-US" sz="2700" dirty="0">
                <a:solidFill>
                  <a:srgbClr val="3E4346"/>
                </a:solidFill>
              </a:rPr>
              <a:t>and </a:t>
            </a:r>
            <a:r>
              <a:rPr lang="en-US" sz="2700" dirty="0">
                <a:solidFill>
                  <a:srgbClr val="3E4346"/>
                </a:solidFill>
                <a:cs typeface="Courier New" panose="02070309020205020404" pitchFamily="49" charset="0"/>
              </a:rPr>
              <a:t>group</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a:t>
            </a:r>
            <a:endParaRPr lang="en-US" sz="2700"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58751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Lab: The Updated file Resource</a:t>
            </a:r>
            <a:endParaRPr lang="en-US" dirty="0"/>
          </a:p>
        </p:txBody>
      </p:sp>
      <p:sp>
        <p:nvSpPr>
          <p:cNvPr id="3" name="Content Placeholder 2"/>
          <p:cNvSpPr>
            <a:spLocks noGrp="1"/>
          </p:cNvSpPr>
          <p:nvPr>
            <p:ph sz="quarter" idx="10"/>
          </p:nvPr>
        </p:nvSpPr>
        <p:spPr>
          <a:xfrm>
            <a:off x="1121106" y="2113747"/>
            <a:ext cx="7984686" cy="5944404"/>
          </a:xfrm>
        </p:spPr>
        <p:txBody>
          <a:bodyPr/>
          <a:lstStyle/>
          <a:p>
            <a:r>
              <a:rPr lang="en-US" b="1" dirty="0"/>
              <a:t>file </a:t>
            </a:r>
            <a:r>
              <a:rPr lang="uk-UA" b="1" dirty="0" smtClean="0"/>
              <a:t>'</a:t>
            </a:r>
            <a:r>
              <a:rPr lang="en-US" b="1" dirty="0" err="1" smtClean="0"/>
              <a:t>hello.txt</a:t>
            </a:r>
            <a:r>
              <a:rPr lang="uk-UA" b="1" dirty="0" smtClean="0"/>
              <a:t>'</a:t>
            </a:r>
            <a:r>
              <a:rPr lang="en-US" b="1" dirty="0" smtClean="0"/>
              <a:t> </a:t>
            </a:r>
            <a:r>
              <a:rPr lang="en-US" b="1" dirty="0"/>
              <a:t>do</a:t>
            </a:r>
          </a:p>
          <a:p>
            <a:r>
              <a:rPr lang="en-US" b="1" dirty="0"/>
              <a:t>  content </a:t>
            </a:r>
            <a:r>
              <a:rPr lang="uk-UA" b="1" dirty="0" smtClean="0"/>
              <a:t>'</a:t>
            </a:r>
            <a:r>
              <a:rPr lang="en-US" b="1" dirty="0" smtClean="0"/>
              <a:t>Hello</a:t>
            </a:r>
            <a:r>
              <a:rPr lang="en-US" b="1" dirty="0"/>
              <a:t>, world</a:t>
            </a:r>
            <a:r>
              <a:rPr lang="en-US" b="1" dirty="0" smtClean="0"/>
              <a:t>!</a:t>
            </a:r>
            <a:r>
              <a:rPr lang="uk-UA" b="1" dirty="0" smtClean="0"/>
              <a:t>'</a:t>
            </a:r>
            <a:endParaRPr lang="en-US" b="1" dirty="0"/>
          </a:p>
          <a:p>
            <a:r>
              <a:rPr lang="en-US" b="1" dirty="0" smtClean="0"/>
              <a:t>  mode </a:t>
            </a:r>
            <a:r>
              <a:rPr lang="uk-UA" b="1" dirty="0" smtClean="0"/>
              <a:t>'</a:t>
            </a:r>
            <a:r>
              <a:rPr lang="en-US" b="1" dirty="0" smtClean="0"/>
              <a:t>0644</a:t>
            </a:r>
            <a:r>
              <a:rPr lang="uk-UA" b="1" dirty="0" smtClean="0"/>
              <a:t>'</a:t>
            </a:r>
            <a:endParaRPr lang="en-US" b="1" dirty="0"/>
          </a:p>
          <a:p>
            <a:r>
              <a:rPr lang="en-US" b="1" dirty="0"/>
              <a:t>  owner </a:t>
            </a:r>
            <a:r>
              <a:rPr lang="uk-UA" b="1" dirty="0" smtClean="0"/>
              <a:t>'</a:t>
            </a:r>
            <a:r>
              <a:rPr lang="en-US" b="1" dirty="0" smtClean="0"/>
              <a:t>root</a:t>
            </a:r>
            <a:r>
              <a:rPr lang="uk-UA" b="1" dirty="0" smtClean="0"/>
              <a:t>'</a:t>
            </a:r>
            <a:endParaRPr lang="en-US" b="1" dirty="0"/>
          </a:p>
          <a:p>
            <a:r>
              <a:rPr lang="en-US" b="1" dirty="0"/>
              <a:t>  group </a:t>
            </a:r>
            <a:r>
              <a:rPr lang="uk-UA" b="1" dirty="0" smtClean="0"/>
              <a:t>'</a:t>
            </a:r>
            <a:r>
              <a:rPr lang="en-US" b="1" dirty="0" smtClean="0"/>
              <a:t>root</a:t>
            </a:r>
            <a:r>
              <a:rPr lang="uk-UA" b="1" dirty="0" smtClean="0"/>
              <a:t>'</a:t>
            </a:r>
            <a:endParaRPr lang="en-US" b="1" dirty="0" smtClean="0"/>
          </a:p>
          <a:p>
            <a:r>
              <a:rPr lang="en-US" b="1" dirty="0" smtClean="0"/>
              <a:t>  action :create</a:t>
            </a:r>
            <a:endParaRPr lang="en-US" b="1" dirty="0"/>
          </a:p>
          <a:p>
            <a:r>
              <a:rPr lang="en-US" b="1"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00" b="1" dirty="0"/>
              <a:t>~/</a:t>
            </a:r>
            <a:r>
              <a:rPr lang="en-US" sz="3700" b="1" dirty="0" err="1"/>
              <a:t>hello.rb</a:t>
            </a:r>
            <a:endParaRPr lang="en-US" sz="3700" b="1" dirty="0"/>
          </a:p>
        </p:txBody>
      </p:sp>
      <p:sp>
        <p:nvSpPr>
          <p:cNvPr id="5" name="Content Placeholder 4"/>
          <p:cNvSpPr>
            <a:spLocks noGrp="1"/>
          </p:cNvSpPr>
          <p:nvPr>
            <p:ph sz="quarter" idx="12"/>
          </p:nvPr>
        </p:nvSpPr>
        <p:spPr>
          <a:xfrm>
            <a:off x="9375993" y="2113747"/>
            <a:ext cx="6168809" cy="5944404"/>
          </a:xfrm>
        </p:spPr>
        <p:txBody>
          <a:bodyPr>
            <a:normAutofit fontScale="92500" lnSpcReduction="10000"/>
          </a:bodyPr>
          <a:lstStyle/>
          <a:p>
            <a:r>
              <a:rPr lang="en-US" sz="3700" dirty="0" smtClean="0"/>
              <a:t>The </a:t>
            </a:r>
            <a:r>
              <a:rPr lang="en-US" sz="3700" dirty="0"/>
              <a:t>default </a:t>
            </a:r>
            <a:r>
              <a:rPr lang="en-US" sz="3700" dirty="0" smtClean="0"/>
              <a:t>mode is set by the POSIX Access Control Lists.</a:t>
            </a:r>
            <a:endParaRPr lang="en-US" sz="3700" dirty="0"/>
          </a:p>
          <a:p>
            <a:endParaRPr lang="en-US" sz="3700" dirty="0"/>
          </a:p>
          <a:p>
            <a:r>
              <a:rPr lang="en-US" sz="3700" dirty="0"/>
              <a:t>The default owner is the current user (could change).</a:t>
            </a:r>
          </a:p>
          <a:p>
            <a:endParaRPr lang="en-US" sz="3700" dirty="0"/>
          </a:p>
          <a:p>
            <a:r>
              <a:rPr lang="en-US" sz="3700" dirty="0"/>
              <a:t>The default group is the POSIX group (if available</a:t>
            </a:r>
            <a:r>
              <a:rPr lang="en-US" sz="3700" dirty="0" smtClean="0"/>
              <a:t>).</a:t>
            </a:r>
          </a:p>
          <a:p>
            <a:endParaRPr lang="en-US" sz="3700" dirty="0"/>
          </a:p>
          <a:p>
            <a:r>
              <a:rPr lang="en-US" sz="3700" dirty="0"/>
              <a:t>The default action is to create (not necessary to define it).</a:t>
            </a:r>
          </a:p>
          <a:p>
            <a:endParaRPr lang="en-US" sz="3700" dirty="0"/>
          </a:p>
          <a:p>
            <a:endParaRPr lang="en-US" sz="3700" dirty="0"/>
          </a:p>
        </p:txBody>
      </p:sp>
      <p:sp>
        <p:nvSpPr>
          <p:cNvPr id="12" name="Text Placeholder 6"/>
          <p:cNvSpPr>
            <a:spLocks noGrp="1"/>
          </p:cNvSpPr>
          <p:nvPr>
            <p:ph type="body" sz="quarter" idx="14"/>
          </p:nvPr>
        </p:nvSpPr>
        <p:spPr>
          <a:xfrm>
            <a:off x="1121084" y="3478989"/>
            <a:ext cx="7957688" cy="2675375"/>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83788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2091581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5" y="2070849"/>
            <a:ext cx="13231907" cy="1358873"/>
          </a:xfrm>
        </p:spPr>
        <p:txBody>
          <a:bodyPr>
            <a:normAutofit/>
          </a:bodyPr>
          <a:lstStyle/>
          <a:p>
            <a:r>
              <a:rPr lang="en-US" dirty="0" smtClean="0"/>
              <a:t>Lab: The </a:t>
            </a:r>
            <a:r>
              <a:rPr lang="en-US" dirty="0" smtClean="0">
                <a:latin typeface="Courier New" panose="02070309020205020404" pitchFamily="49" charset="0"/>
                <a:cs typeface="Courier New" panose="02070309020205020404" pitchFamily="49" charset="0"/>
              </a:rPr>
              <a:t>file</a:t>
            </a:r>
            <a:r>
              <a:rPr lang="en-US" dirty="0" smtClean="0"/>
              <a:t> Resource</a:t>
            </a:r>
            <a:endParaRPr lang="en-US" dirty="0"/>
          </a:p>
        </p:txBody>
      </p:sp>
      <p:sp>
        <p:nvSpPr>
          <p:cNvPr id="3" name="Subtitle 2"/>
          <p:cNvSpPr>
            <a:spLocks noGrp="1"/>
          </p:cNvSpPr>
          <p:nvPr>
            <p:ph type="subTitle" idx="1"/>
          </p:nvPr>
        </p:nvSpPr>
        <p:spPr>
          <a:xfrm>
            <a:off x="3013754" y="3506117"/>
            <a:ext cx="10974132" cy="4807603"/>
          </a:xfrm>
        </p:spPr>
        <p:txBody>
          <a:bodyPr>
            <a:noAutofit/>
          </a:bodyPr>
          <a:lstStyle/>
          <a:p>
            <a:pPr marL="457200" indent="-457200">
              <a:buFont typeface="Wingdings" charset="2"/>
              <a:buChar char="ü"/>
            </a:pPr>
            <a:r>
              <a:rPr lang="en-US" sz="3200" b="1" dirty="0"/>
              <a:t>Read </a:t>
            </a:r>
            <a:r>
              <a:rPr lang="en-US" sz="3200" dirty="0">
                <a:hlinkClick r:id="rId3"/>
              </a:rPr>
              <a:t>https://docs.chef.io/resources.html</a:t>
            </a:r>
            <a:r>
              <a:rPr lang="en-US" sz="3200" dirty="0"/>
              <a:t> </a:t>
            </a:r>
            <a:endParaRPr lang="en-US" sz="3200" b="1" dirty="0">
              <a:solidFill>
                <a:schemeClr val="tx1"/>
              </a:solidFill>
            </a:endParaRPr>
          </a:p>
          <a:p>
            <a:pPr marL="457200" indent="-457200">
              <a:buFont typeface="Wingdings" charset="2"/>
              <a:buChar char="ü"/>
            </a:pPr>
            <a:r>
              <a:rPr lang="en-US" sz="3200" b="1" dirty="0">
                <a:solidFill>
                  <a:schemeClr val="tx1"/>
                </a:solidFill>
              </a:rPr>
              <a:t>Discover the file resource's:</a:t>
            </a:r>
          </a:p>
          <a:p>
            <a:pPr marL="1066723" lvl="1" indent="-457178" algn="l">
              <a:buFontTx/>
              <a:buChar char="•"/>
            </a:pPr>
            <a:r>
              <a:rPr lang="en-US" sz="2700" dirty="0">
                <a:solidFill>
                  <a:schemeClr val="tx1"/>
                </a:solidFill>
              </a:rPr>
              <a:t>default action.</a:t>
            </a:r>
          </a:p>
          <a:p>
            <a:pPr marL="1066723" lvl="1" indent="-457178" algn="l">
              <a:buFontTx/>
              <a:buChar char="•"/>
            </a:pPr>
            <a:r>
              <a:rPr lang="en-US" sz="2700" dirty="0">
                <a:solidFill>
                  <a:schemeClr val="tx1"/>
                </a:solidFill>
              </a:rPr>
              <a:t>default values for </a:t>
            </a:r>
            <a:r>
              <a:rPr lang="en-US" sz="2700" b="1" dirty="0">
                <a:solidFill>
                  <a:schemeClr val="tx1"/>
                </a:solidFill>
                <a:latin typeface="Courier New" panose="02070309020205020404" pitchFamily="49" charset="0"/>
                <a:cs typeface="Courier New" panose="02070309020205020404" pitchFamily="49" charset="0"/>
              </a:rPr>
              <a:t>mode</a:t>
            </a:r>
            <a:r>
              <a:rPr lang="en-US" sz="2700" b="1" dirty="0">
                <a:solidFill>
                  <a:schemeClr val="tx1"/>
                </a:solidFill>
              </a:rPr>
              <a:t>, </a:t>
            </a:r>
            <a:r>
              <a:rPr lang="en-US" sz="2700" b="1" dirty="0">
                <a:solidFill>
                  <a:schemeClr val="tx1"/>
                </a:solidFill>
                <a:latin typeface="Courier New" panose="02070309020205020404" pitchFamily="49" charset="0"/>
                <a:cs typeface="Courier New" panose="02070309020205020404" pitchFamily="49" charset="0"/>
              </a:rPr>
              <a:t>owner</a:t>
            </a:r>
            <a:r>
              <a:rPr lang="en-US" sz="2700" dirty="0">
                <a:solidFill>
                  <a:schemeClr val="tx1"/>
                </a:solidFill>
              </a:rPr>
              <a:t>, and </a:t>
            </a:r>
            <a:r>
              <a:rPr lang="en-US" sz="2700" b="1" dirty="0">
                <a:solidFill>
                  <a:schemeClr val="tx1"/>
                </a:solidFill>
                <a:latin typeface="Courier New" panose="02070309020205020404" pitchFamily="49" charset="0"/>
                <a:cs typeface="Courier New" panose="02070309020205020404" pitchFamily="49" charset="0"/>
              </a:rPr>
              <a:t>group</a:t>
            </a:r>
            <a:r>
              <a:rPr lang="en-US" sz="2700" dirty="0">
                <a:solidFill>
                  <a:schemeClr val="tx1"/>
                </a:solidFill>
              </a:rPr>
              <a:t>.</a:t>
            </a:r>
            <a:endParaRPr lang="en-US" sz="2700" dirty="0"/>
          </a:p>
          <a:p>
            <a:endParaRPr lang="en-US" sz="3200" b="1" dirty="0"/>
          </a:p>
          <a:p>
            <a:pPr marL="457200" indent="-457200">
              <a:buFont typeface="Wingdings" charset="2"/>
              <a:buChar char="ü"/>
            </a:pPr>
            <a:r>
              <a:rPr lang="en-US" sz="3200" b="1" dirty="0"/>
              <a:t>Update the </a:t>
            </a:r>
            <a:r>
              <a:rPr lang="en-US" sz="3200" b="1" dirty="0">
                <a:latin typeface="Courier New" panose="02070309020205020404" pitchFamily="49" charset="0"/>
                <a:cs typeface="Courier New" panose="02070309020205020404" pitchFamily="49" charset="0"/>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en-US" sz="2700" dirty="0">
                <a:solidFill>
                  <a:srgbClr val="3E4346"/>
                </a:solidFill>
                <a:cs typeface="Courier New" panose="02070309020205020404" pitchFamily="49" charset="0"/>
              </a:rPr>
              <a:t>'</a:t>
            </a:r>
            <a:r>
              <a:rPr lang="en-US" sz="2700" dirty="0" err="1" smtClean="0">
                <a:solidFill>
                  <a:srgbClr val="3E4346"/>
                </a:solidFill>
                <a:cs typeface="Courier New" panose="02070309020205020404" pitchFamily="49" charset="0"/>
              </a:rPr>
              <a:t>hello.txt</a:t>
            </a:r>
            <a:r>
              <a:rPr lang="en-US" sz="2700" dirty="0">
                <a:solidFill>
                  <a:srgbClr val="3E4346"/>
                </a:solidFill>
                <a:cs typeface="Courier New" panose="02070309020205020404" pitchFamily="49" charset="0"/>
              </a:rPr>
              <a:t>'</a:t>
            </a:r>
            <a:r>
              <a:rPr lang="en-US" sz="2700" dirty="0" smtClean="0">
                <a:solidFill>
                  <a:srgbClr val="3E4346"/>
                </a:solidFill>
                <a:cs typeface="Courier New" panose="02070309020205020404" pitchFamily="49" charset="0"/>
              </a:rPr>
              <a:t> </a:t>
            </a:r>
            <a:r>
              <a:rPr lang="en-US" sz="2700" dirty="0">
                <a:solidFill>
                  <a:srgbClr val="3E4346"/>
                </a:solidFill>
              </a:rPr>
              <a:t>should be </a:t>
            </a:r>
            <a:r>
              <a:rPr lang="en-US" sz="2700" dirty="0">
                <a:solidFill>
                  <a:srgbClr val="3E4346"/>
                </a:solidFill>
                <a:cs typeface="Courier New" panose="02070309020205020404" pitchFamily="49" charset="0"/>
              </a:rPr>
              <a:t>created</a:t>
            </a:r>
            <a:r>
              <a:rPr lang="en-US" sz="2700" dirty="0">
                <a:solidFill>
                  <a:srgbClr val="3E4346"/>
                </a:solidFill>
              </a:rPr>
              <a:t> with the </a:t>
            </a:r>
            <a:r>
              <a:rPr lang="en-US" sz="2700" dirty="0">
                <a:solidFill>
                  <a:srgbClr val="3E4346"/>
                </a:solidFill>
                <a:cs typeface="Courier New" panose="02070309020205020404" pitchFamily="49" charset="0"/>
              </a:rPr>
              <a:t>content</a:t>
            </a:r>
            <a:r>
              <a:rPr lang="en-US" sz="2700" b="1" dirty="0">
                <a:solidFill>
                  <a:srgbClr val="3E4346"/>
                </a:solidFill>
              </a:rPr>
              <a:t> </a:t>
            </a:r>
            <a:r>
              <a:rPr lang="uk-UA" sz="2700" dirty="0" smtClean="0">
                <a:solidFill>
                  <a:srgbClr val="3E4346"/>
                </a:solidFill>
              </a:rPr>
              <a:t>'</a:t>
            </a:r>
            <a:r>
              <a:rPr lang="en-US" sz="2700" dirty="0" smtClean="0">
                <a:solidFill>
                  <a:srgbClr val="3E4346"/>
                </a:solidFill>
              </a:rPr>
              <a:t>Hello</a:t>
            </a:r>
            <a:r>
              <a:rPr lang="en-US" sz="2700" dirty="0">
                <a:solidFill>
                  <a:srgbClr val="3E4346"/>
                </a:solidFill>
              </a:rPr>
              <a:t>, world</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mode</a:t>
            </a:r>
            <a:r>
              <a:rPr lang="en-US" sz="2700" dirty="0">
                <a:solidFill>
                  <a:srgbClr val="3E4346"/>
                </a:solidFill>
              </a:rPr>
              <a:t> </a:t>
            </a:r>
            <a:r>
              <a:rPr lang="uk-UA" sz="2700" dirty="0" smtClean="0">
                <a:solidFill>
                  <a:srgbClr val="3E4346"/>
                </a:solidFill>
              </a:rPr>
              <a:t>'</a:t>
            </a:r>
            <a:r>
              <a:rPr lang="en-US" sz="2700" dirty="0" smtClean="0">
                <a:solidFill>
                  <a:srgbClr val="3E4346"/>
                </a:solidFill>
              </a:rPr>
              <a:t>0644</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owner</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 </a:t>
            </a:r>
            <a:r>
              <a:rPr lang="en-US" sz="2700" dirty="0">
                <a:solidFill>
                  <a:srgbClr val="3E4346"/>
                </a:solidFill>
              </a:rPr>
              <a:t>and </a:t>
            </a:r>
            <a:r>
              <a:rPr lang="en-US" sz="2700" dirty="0">
                <a:solidFill>
                  <a:srgbClr val="3E4346"/>
                </a:solidFill>
                <a:cs typeface="Courier New" panose="02070309020205020404" pitchFamily="49" charset="0"/>
              </a:rPr>
              <a:t>group</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a:t>
            </a:r>
            <a:endParaRPr lang="en-US" sz="2700"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5715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967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pPr marL="457200" indent="-457200">
              <a:buFont typeface="Wingdings" charset="2"/>
              <a:buChar char="q"/>
            </a:pPr>
            <a:r>
              <a:rPr lang="en-US" sz="3200" dirty="0"/>
              <a:t>Create a recipe file named </a:t>
            </a:r>
            <a:r>
              <a:rPr lang="en-US" sz="3200" dirty="0">
                <a:latin typeface="Courier New" panose="02070309020205020404" pitchFamily="49" charset="0"/>
                <a:cs typeface="Courier New" panose="02070309020205020404" pitchFamily="49" charset="0"/>
              </a:rPr>
              <a:t>"</a:t>
            </a:r>
            <a:r>
              <a:rPr lang="en-US" sz="3200" dirty="0" err="1">
                <a:latin typeface="+mj-lt"/>
                <a:cs typeface="Courier New" panose="02070309020205020404" pitchFamily="49" charset="0"/>
              </a:rPr>
              <a:t>setup.rb</a:t>
            </a:r>
            <a:r>
              <a:rPr lang="en-US" sz="3200" dirty="0">
                <a:latin typeface="Courier New" panose="02070309020205020404" pitchFamily="49" charset="0"/>
                <a:cs typeface="Courier New" panose="02070309020205020404" pitchFamily="49" charset="0"/>
              </a:rPr>
              <a:t>"</a:t>
            </a:r>
            <a:r>
              <a:rPr lang="en-US" sz="3200" dirty="0"/>
              <a:t> that defines the policy: </a:t>
            </a:r>
            <a:endParaRPr lang="en-US" sz="3200" dirty="0" smtClean="0"/>
          </a:p>
          <a:p>
            <a:pPr marL="1066760" lvl="1" indent="-457200" algn="l">
              <a:buFont typeface="Wingdings" charset="2"/>
              <a:buChar char="§"/>
            </a:pPr>
            <a:r>
              <a:rPr lang="en-US" sz="2700" dirty="0" smtClean="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tree</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a:t>
            </a:r>
            <a:r>
              <a:rPr lang="en-US" sz="2700" dirty="0" err="1">
                <a:solidFill>
                  <a:srgbClr val="3E4346"/>
                </a:solidFill>
              </a:rPr>
              <a:t>etc</a:t>
            </a:r>
            <a:r>
              <a:rPr lang="en-US" sz="2700" dirty="0">
                <a:solidFill>
                  <a:srgbClr val="3E4346"/>
                </a:solidFill>
              </a:rPr>
              <a:t>/</a:t>
            </a:r>
            <a:r>
              <a:rPr lang="en-US" sz="2700" dirty="0" err="1" smtClean="0">
                <a:solidFill>
                  <a:srgbClr val="3E4346"/>
                </a:solidFill>
              </a:rPr>
              <a:t>motd</a:t>
            </a:r>
            <a:r>
              <a:rPr lang="uk-UA" sz="2700" dirty="0" smtClean="0">
                <a:solidFill>
                  <a:srgbClr val="3E4346"/>
                </a:solidFill>
              </a:rPr>
              <a:t>'</a:t>
            </a:r>
            <a:r>
              <a:rPr lang="en-US" sz="2700" dirty="0" smtClean="0">
                <a:solidFill>
                  <a:srgbClr val="3E4346"/>
                </a:solidFill>
              </a:rPr>
              <a:t> </a:t>
            </a:r>
            <a:r>
              <a:rPr lang="en-US" sz="2700" dirty="0">
                <a:solidFill>
                  <a:srgbClr val="3E4346"/>
                </a:solidFill>
              </a:rPr>
              <a:t>is created with the </a:t>
            </a:r>
            <a:r>
              <a:rPr lang="en-US" sz="2700" dirty="0">
                <a:solidFill>
                  <a:srgbClr val="3E4346"/>
                </a:solidFill>
                <a:cs typeface="Courier New" panose="02070309020205020404" pitchFamily="49" charset="0"/>
              </a:rPr>
              <a:t>content</a:t>
            </a:r>
            <a:r>
              <a:rPr lang="en-US" sz="2700" dirty="0">
                <a:solidFill>
                  <a:srgbClr val="3E4346"/>
                </a:solidFill>
              </a:rPr>
              <a:t> </a:t>
            </a:r>
            <a:r>
              <a:rPr lang="uk-UA" sz="2700" dirty="0" smtClean="0">
                <a:solidFill>
                  <a:srgbClr val="3E4346"/>
                </a:solidFill>
              </a:rPr>
              <a:t>'</a:t>
            </a:r>
            <a:r>
              <a:rPr lang="en-US" sz="2700" dirty="0" smtClean="0">
                <a:solidFill>
                  <a:srgbClr val="3E4346"/>
                </a:solidFill>
              </a:rPr>
              <a:t>Property </a:t>
            </a:r>
            <a:r>
              <a:rPr lang="en-US" sz="2700" dirty="0">
                <a:solidFill>
                  <a:srgbClr val="3E4346"/>
                </a:solidFill>
              </a:rPr>
              <a:t>of ..</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a:t>
            </a:r>
            <a:endParaRPr lang="en-US" sz="3200" dirty="0" smtClean="0"/>
          </a:p>
          <a:p>
            <a:endParaRPr lang="en-US" sz="3200" dirty="0"/>
          </a:p>
          <a:p>
            <a:pPr marL="457200" indent="-457200">
              <a:buFont typeface="Wingdings" charset="2"/>
              <a:buChar char="q"/>
            </a:pPr>
            <a:r>
              <a:rPr lang="en-US" sz="3200" dirty="0" smtClean="0"/>
              <a:t>Use chef-client to apply the recipe file named </a:t>
            </a:r>
            <a:r>
              <a:rPr lang="en-US" sz="3200" dirty="0" smtClean="0">
                <a:latin typeface="+mj-lt"/>
              </a:rPr>
              <a:t>"</a:t>
            </a:r>
            <a:r>
              <a:rPr lang="en-US" sz="3200" dirty="0" err="1" smtClean="0">
                <a:latin typeface="+mj-lt"/>
                <a:cs typeface="Courier New" panose="02070309020205020404" pitchFamily="49" charset="0"/>
              </a:rPr>
              <a:t>setup.rb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109321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6" y="2113747"/>
            <a:ext cx="7357241" cy="5936844"/>
          </a:xfrm>
        </p:spPr>
        <p:txBody>
          <a:bodyPr>
            <a:normAutofit/>
          </a:bodyPr>
          <a:lstStyle/>
          <a:p>
            <a:r>
              <a:rPr lang="en-US" dirty="0" smtClean="0"/>
              <a:t>package </a:t>
            </a:r>
            <a:r>
              <a:rPr lang="uk-UA" dirty="0" smtClean="0"/>
              <a:t>'</a:t>
            </a:r>
            <a:r>
              <a:rPr lang="en-US" dirty="0" smtClean="0"/>
              <a:t>tree</a:t>
            </a:r>
            <a:r>
              <a:rPr lang="uk-UA" dirty="0" smtClean="0"/>
              <a:t>'</a:t>
            </a:r>
            <a:r>
              <a:rPr lang="en-US" dirty="0" smtClean="0"/>
              <a:t> do</a:t>
            </a:r>
          </a:p>
          <a:p>
            <a:r>
              <a:rPr lang="en-US" dirty="0"/>
              <a:t> </a:t>
            </a:r>
            <a:r>
              <a:rPr lang="en-US" dirty="0" smtClean="0"/>
              <a:t> action :install</a:t>
            </a:r>
          </a:p>
          <a:p>
            <a:r>
              <a:rPr lang="en-US" dirty="0" smtClean="0"/>
              <a:t>end</a:t>
            </a:r>
            <a:endParaRPr lang="en-US" dirty="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of .</a:t>
            </a:r>
            <a:r>
              <a:rPr lang="en-US" dirty="0"/>
              <a:t>.</a:t>
            </a:r>
            <a:r>
              <a:rPr lang="en-US" dirty="0" smtClean="0"/>
              <a:t>.</a:t>
            </a:r>
            <a:r>
              <a:rPr lang="uk-UA" dirty="0" smtClean="0"/>
              <a:t>'</a:t>
            </a:r>
            <a:endParaRPr lang="en-US" dirty="0"/>
          </a:p>
          <a:p>
            <a:r>
              <a:rPr lang="en-US" dirty="0" smtClean="0"/>
              <a:t>end</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00" dirty="0"/>
              <a:t>~/</a:t>
            </a:r>
            <a:r>
              <a:rPr lang="en-US" sz="3700" dirty="0" err="1"/>
              <a:t>setup.rb</a:t>
            </a:r>
            <a:endParaRPr lang="en-US" sz="3700" dirty="0"/>
          </a:p>
        </p:txBody>
      </p:sp>
      <p:sp>
        <p:nvSpPr>
          <p:cNvPr id="5" name="Content Placeholder 4"/>
          <p:cNvSpPr>
            <a:spLocks noGrp="1"/>
          </p:cNvSpPr>
          <p:nvPr>
            <p:ph sz="quarter" idx="12"/>
          </p:nvPr>
        </p:nvSpPr>
        <p:spPr>
          <a:xfrm>
            <a:off x="8763000" y="2113749"/>
            <a:ext cx="6781802" cy="6294529"/>
          </a:xfrm>
        </p:spPr>
        <p:txBody>
          <a:bodyPr>
            <a:normAutofit/>
          </a:bodyPr>
          <a:lstStyle/>
          <a:p>
            <a:r>
              <a:rPr lang="en-US" sz="3700" dirty="0" smtClean="0"/>
              <a:t>The </a:t>
            </a:r>
            <a:r>
              <a:rPr lang="en-US" sz="3700" dirty="0"/>
              <a:t>package named </a:t>
            </a:r>
            <a:r>
              <a:rPr lang="uk-UA" sz="3700" dirty="0" smtClean="0"/>
              <a:t>'</a:t>
            </a:r>
            <a:r>
              <a:rPr lang="en-US" sz="3700" dirty="0" smtClean="0"/>
              <a:t>tree</a:t>
            </a:r>
            <a:r>
              <a:rPr lang="uk-UA" sz="3700" dirty="0" smtClean="0"/>
              <a:t>'</a:t>
            </a:r>
            <a:r>
              <a:rPr lang="en-US" sz="3700" dirty="0" smtClean="0"/>
              <a:t> </a:t>
            </a:r>
            <a:r>
              <a:rPr lang="en-US" sz="3700" dirty="0"/>
              <a:t>is installed.</a:t>
            </a:r>
          </a:p>
          <a:p>
            <a:endParaRPr lang="en-US" sz="3700" dirty="0"/>
          </a:p>
          <a:p>
            <a:r>
              <a:rPr lang="en-US" sz="3700" dirty="0"/>
              <a:t>The file named </a:t>
            </a:r>
            <a:r>
              <a:rPr lang="uk-UA" sz="3700" dirty="0" smtClean="0"/>
              <a:t>'</a:t>
            </a:r>
            <a:r>
              <a:rPr lang="en-US" sz="3700" dirty="0" smtClean="0"/>
              <a:t>/</a:t>
            </a:r>
            <a:r>
              <a:rPr lang="en-US" sz="3700" dirty="0" err="1"/>
              <a:t>etc</a:t>
            </a:r>
            <a:r>
              <a:rPr lang="en-US" sz="3700" dirty="0"/>
              <a:t>/</a:t>
            </a:r>
            <a:r>
              <a:rPr lang="en-US" sz="3700" dirty="0" err="1" smtClean="0"/>
              <a:t>motd</a:t>
            </a:r>
            <a:r>
              <a:rPr lang="uk-UA" sz="3700" dirty="0" smtClean="0"/>
              <a:t>'</a:t>
            </a:r>
            <a:r>
              <a:rPr lang="en-US" sz="3700" dirty="0" smtClean="0"/>
              <a:t> </a:t>
            </a:r>
            <a:r>
              <a:rPr lang="en-US" sz="3700" dirty="0"/>
              <a:t>is created with the content </a:t>
            </a:r>
            <a:r>
              <a:rPr lang="uk-UA" sz="3700" dirty="0" smtClean="0"/>
              <a:t>'</a:t>
            </a:r>
            <a:r>
              <a:rPr lang="en-US" sz="3700" dirty="0" smtClean="0"/>
              <a:t>Property </a:t>
            </a:r>
            <a:r>
              <a:rPr lang="en-US" sz="3700" dirty="0"/>
              <a:t>of ..</a:t>
            </a:r>
            <a:r>
              <a:rPr lang="en-US" sz="3700" dirty="0" smtClean="0"/>
              <a:t>.</a:t>
            </a:r>
            <a:r>
              <a:rPr lang="uk-UA" sz="3700" dirty="0" smtClean="0"/>
              <a:t>'</a:t>
            </a:r>
            <a:r>
              <a:rPr lang="en-US" sz="3700" dirty="0" smtClean="0"/>
              <a:t>.</a:t>
            </a:r>
            <a:endParaRPr lang="en-US" sz="3700" dirty="0"/>
          </a:p>
          <a:p>
            <a:endParaRPr lang="en-US" sz="3700" dirty="0"/>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430757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z="2000" dirty="0" smtClean="0"/>
              <a:t>Converging </a:t>
            </a:r>
            <a:r>
              <a:rPr lang="en-US" sz="2000" dirty="0" smtClean="0"/>
              <a:t>2 </a:t>
            </a:r>
            <a:r>
              <a:rPr lang="en-US" sz="2000" dirty="0"/>
              <a:t>resources</a:t>
            </a:r>
          </a:p>
          <a:p>
            <a:r>
              <a:rPr lang="en-US" sz="2000" dirty="0"/>
              <a:t>Recipe: @</a:t>
            </a:r>
            <a:r>
              <a:rPr lang="en-US" sz="2000" dirty="0" err="1"/>
              <a:t>recipe_files</a:t>
            </a:r>
            <a:r>
              <a:rPr lang="en-US" sz="2000" dirty="0"/>
              <a:t>::/</a:t>
            </a:r>
            <a:r>
              <a:rPr lang="en-US" sz="2000" dirty="0" smtClean="0"/>
              <a:t>home/chef/</a:t>
            </a:r>
            <a:r>
              <a:rPr lang="en-US" sz="2000" dirty="0" err="1" smtClean="0"/>
              <a:t>setup.rb</a:t>
            </a:r>
            <a:endParaRPr lang="en-US" sz="2000" dirty="0"/>
          </a:p>
          <a:p>
            <a:r>
              <a:rPr lang="en-US" sz="2000" dirty="0" smtClean="0"/>
              <a:t>  * </a:t>
            </a:r>
            <a:r>
              <a:rPr lang="en-US" sz="2000" dirty="0" err="1"/>
              <a:t>yum_package</a:t>
            </a:r>
            <a:r>
              <a:rPr lang="en-US" sz="2000" dirty="0"/>
              <a:t>[tree] action </a:t>
            </a:r>
            <a:r>
              <a:rPr lang="en-US" sz="2000" dirty="0" smtClean="0"/>
              <a:t>install</a:t>
            </a:r>
          </a:p>
          <a:p>
            <a:r>
              <a:rPr lang="en-US" sz="2000" dirty="0" smtClean="0"/>
              <a:t>    </a:t>
            </a:r>
            <a:r>
              <a:rPr lang="en-US" sz="2000" dirty="0"/>
              <a:t>- install version 1.5.3-3.el6 of package </a:t>
            </a:r>
            <a:r>
              <a:rPr lang="en-US" sz="2000" dirty="0" smtClean="0"/>
              <a:t>tree</a:t>
            </a:r>
          </a:p>
          <a:p>
            <a:r>
              <a:rPr lang="en-US" sz="2000" dirty="0" smtClean="0"/>
              <a:t>  </a:t>
            </a:r>
            <a:r>
              <a:rPr lang="en-US" sz="2000" dirty="0"/>
              <a:t>* file[/</a:t>
            </a:r>
            <a:r>
              <a:rPr lang="en-US" sz="2000" dirty="0" err="1"/>
              <a:t>etc</a:t>
            </a:r>
            <a:r>
              <a:rPr lang="en-US" sz="2000" dirty="0"/>
              <a:t>/</a:t>
            </a:r>
            <a:r>
              <a:rPr lang="en-US" sz="2000" dirty="0" err="1"/>
              <a:t>motd</a:t>
            </a:r>
            <a:r>
              <a:rPr lang="en-US" sz="2000" dirty="0"/>
              <a:t>] action </a:t>
            </a:r>
            <a:r>
              <a:rPr lang="en-US" sz="2000" dirty="0" smtClean="0"/>
              <a:t>create</a:t>
            </a:r>
          </a:p>
          <a:p>
            <a:r>
              <a:rPr lang="en-US" sz="2000" dirty="0" smtClean="0"/>
              <a:t>    </a:t>
            </a:r>
            <a:r>
              <a:rPr lang="en-US" sz="2000" dirty="0"/>
              <a:t>- update content in file /</a:t>
            </a:r>
            <a:r>
              <a:rPr lang="en-US" sz="2000" dirty="0" err="1"/>
              <a:t>etc</a:t>
            </a:r>
            <a:r>
              <a:rPr lang="en-US" sz="2000" dirty="0"/>
              <a:t>/</a:t>
            </a:r>
            <a:r>
              <a:rPr lang="en-US" sz="2000" dirty="0" err="1"/>
              <a:t>motd</a:t>
            </a:r>
            <a:r>
              <a:rPr lang="en-US" sz="2000" dirty="0"/>
              <a:t> from e3b0c4 to </a:t>
            </a:r>
            <a:r>
              <a:rPr lang="en-US" sz="2000" dirty="0" smtClean="0"/>
              <a:t>d100eb</a:t>
            </a:r>
          </a:p>
          <a:p>
            <a:r>
              <a:rPr lang="en-US" sz="2000" dirty="0" smtClean="0"/>
              <a:t>    </a:t>
            </a:r>
            <a:r>
              <a:rPr lang="en-US" sz="2000" dirty="0"/>
              <a:t>--- /</a:t>
            </a:r>
            <a:r>
              <a:rPr lang="en-US" sz="2000" dirty="0" err="1"/>
              <a:t>etc</a:t>
            </a:r>
            <a:r>
              <a:rPr lang="en-US" sz="2000" dirty="0"/>
              <a:t>/</a:t>
            </a:r>
            <a:r>
              <a:rPr lang="en-US" sz="2000" dirty="0" err="1"/>
              <a:t>motd</a:t>
            </a:r>
            <a:r>
              <a:rPr lang="en-US" sz="2000" dirty="0"/>
              <a:t>	2010-01-12 13:28:22.000000000 +</a:t>
            </a:r>
            <a:r>
              <a:rPr lang="en-US" sz="2000" dirty="0" smtClean="0"/>
              <a:t>0000</a:t>
            </a:r>
          </a:p>
          <a:p>
            <a:r>
              <a:rPr lang="en-US" sz="2000" dirty="0" smtClean="0"/>
              <a:t>    </a:t>
            </a:r>
            <a:r>
              <a:rPr lang="en-US" sz="2000" dirty="0"/>
              <a:t>+++ /</a:t>
            </a:r>
            <a:r>
              <a:rPr lang="en-US" sz="2000" dirty="0" err="1"/>
              <a:t>etc</a:t>
            </a:r>
            <a:r>
              <a:rPr lang="en-US" sz="2000" dirty="0"/>
              <a:t>/.motd20160224-8754-1xczeyn	2016-02-24 16:57:57.203844958 +</a:t>
            </a:r>
            <a:r>
              <a:rPr lang="en-US" sz="2000" dirty="0" smtClean="0"/>
              <a:t>0000</a:t>
            </a:r>
          </a:p>
          <a:p>
            <a:r>
              <a:rPr lang="en-US" sz="2000" dirty="0" smtClean="0"/>
              <a:t>    </a:t>
            </a:r>
            <a:r>
              <a:rPr lang="en-US" sz="2000" dirty="0"/>
              <a:t>@@ -1 +1,2 </a:t>
            </a:r>
            <a:r>
              <a:rPr lang="en-US" sz="2000" dirty="0" smtClean="0"/>
              <a:t>@@</a:t>
            </a:r>
          </a:p>
          <a:p>
            <a:r>
              <a:rPr lang="en-US" sz="2000" dirty="0" smtClean="0"/>
              <a:t>    </a:t>
            </a:r>
            <a:r>
              <a:rPr lang="en-US" sz="2000" dirty="0"/>
              <a:t>+</a:t>
            </a:r>
            <a:r>
              <a:rPr lang="en-US" sz="2000" dirty="0" smtClean="0"/>
              <a:t>Property </a:t>
            </a:r>
            <a:r>
              <a:rPr lang="en-US" sz="2000" dirty="0"/>
              <a:t>of </a:t>
            </a:r>
            <a:r>
              <a:rPr lang="en-US" sz="2000" dirty="0" smtClean="0"/>
              <a:t>...</a:t>
            </a:r>
          </a:p>
          <a:p>
            <a:r>
              <a:rPr lang="en-US" sz="2000" dirty="0"/>
              <a:t>Running handlers</a:t>
            </a:r>
            <a:r>
              <a:rPr lang="en-US" sz="2000" dirty="0" smtClean="0"/>
              <a:t>:</a:t>
            </a:r>
          </a:p>
          <a:p>
            <a:r>
              <a:rPr lang="en-US" sz="2000" dirty="0" smtClean="0"/>
              <a:t>Running </a:t>
            </a:r>
            <a:r>
              <a:rPr lang="en-US" sz="2000" dirty="0"/>
              <a:t>handlers </a:t>
            </a:r>
            <a:r>
              <a:rPr lang="en-US" sz="2000" dirty="0" smtClean="0"/>
              <a:t>complete</a:t>
            </a:r>
          </a:p>
          <a:p>
            <a:r>
              <a:rPr lang="en-US" sz="2000" dirty="0" smtClean="0"/>
              <a:t>Chef </a:t>
            </a:r>
            <a:r>
              <a:rPr lang="en-US" sz="2000" dirty="0"/>
              <a:t>Client finished, </a:t>
            </a:r>
            <a:r>
              <a:rPr lang="en-US" sz="2000" dirty="0" smtClean="0"/>
              <a:t>2/2 </a:t>
            </a:r>
            <a:r>
              <a:rPr lang="en-US" sz="2000" dirty="0"/>
              <a:t>resources updated in 17 seconds</a:t>
            </a:r>
            <a:endParaRPr lang="en-US" sz="2000" dirty="0" smtClean="0"/>
          </a:p>
        </p:txBody>
      </p:sp>
      <p:sp>
        <p:nvSpPr>
          <p:cNvPr id="2" name="Title 1"/>
          <p:cNvSpPr>
            <a:spLocks noGrp="1"/>
          </p:cNvSpPr>
          <p:nvPr>
            <p:ph type="title"/>
          </p:nvPr>
        </p:nvSpPr>
        <p:spPr/>
        <p:txBody>
          <a:bodyPr>
            <a:normAutofit/>
          </a:bodyPr>
          <a:lstStyle/>
          <a:p>
            <a:r>
              <a:rPr lang="en-US" dirty="0" smtClean="0"/>
              <a:t>GL: Apply the Recipe File</a:t>
            </a:r>
            <a:endParaRPr lang="en-US" dirty="0"/>
          </a:p>
        </p:txBody>
      </p:sp>
      <p:sp>
        <p:nvSpPr>
          <p:cNvPr id="4" name="Text Placeholder 3"/>
          <p:cNvSpPr>
            <a:spLocks noGrp="1"/>
          </p:cNvSpPr>
          <p:nvPr>
            <p:ph type="body" sz="quarter" idx="11"/>
          </p:nvPr>
        </p:nvSpPr>
        <p:spPr/>
        <p:txBody>
          <a:bodyPr>
            <a:normAutofit/>
          </a:bodyPr>
          <a:lstStyle/>
          <a:p>
            <a:r>
              <a:rPr lang="en-US" dirty="0"/>
              <a:t>$ </a:t>
            </a:r>
            <a:r>
              <a:rPr lang="en-US" dirty="0" err="1"/>
              <a:t>sudo</a:t>
            </a:r>
            <a:r>
              <a:rPr lang="en-US" dirty="0"/>
              <a:t> chef-client </a:t>
            </a:r>
            <a:r>
              <a:rPr lang="en-US" dirty="0" smtClean="0"/>
              <a:t>–-local-mode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
        <p:nvSpPr>
          <p:cNvPr id="7" name="Rectangle 6"/>
          <p:cNvSpPr/>
          <p:nvPr/>
        </p:nvSpPr>
        <p:spPr bwMode="auto">
          <a:xfrm>
            <a:off x="1153490" y="2721668"/>
            <a:ext cx="14417959" cy="402390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5737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pPr marL="457200" indent="-457200">
              <a:buFont typeface="Wingdings" charset="2"/>
              <a:buChar char="ü"/>
            </a:pPr>
            <a:r>
              <a:rPr lang="en-US" sz="3200" dirty="0"/>
              <a:t>Create a recipe file named </a:t>
            </a:r>
            <a:r>
              <a:rPr lang="en-US" sz="3200" dirty="0">
                <a:latin typeface="Courier New" panose="02070309020205020404" pitchFamily="49" charset="0"/>
                <a:cs typeface="Courier New" panose="02070309020205020404" pitchFamily="49" charset="0"/>
              </a:rPr>
              <a:t>"</a:t>
            </a:r>
            <a:r>
              <a:rPr lang="en-US" sz="3200" dirty="0" err="1">
                <a:latin typeface="+mj-lt"/>
                <a:cs typeface="Courier New" panose="02070309020205020404" pitchFamily="49" charset="0"/>
              </a:rPr>
              <a:t>setup.rb</a:t>
            </a:r>
            <a:r>
              <a:rPr lang="en-US" sz="3200" dirty="0">
                <a:latin typeface="Courier New" panose="02070309020205020404" pitchFamily="49" charset="0"/>
                <a:cs typeface="Courier New" panose="02070309020205020404" pitchFamily="49" charset="0"/>
              </a:rPr>
              <a:t>"</a:t>
            </a:r>
            <a:r>
              <a:rPr lang="en-US" sz="3200" dirty="0"/>
              <a:t> that defines the policy: </a:t>
            </a:r>
            <a:endParaRPr lang="en-US" sz="3200" dirty="0" smtClean="0"/>
          </a:p>
          <a:p>
            <a:pPr marL="1066760" lvl="1" indent="-457200" algn="l">
              <a:buFont typeface="Wingdings" charset="2"/>
              <a:buChar char="§"/>
            </a:pPr>
            <a:r>
              <a:rPr lang="en-US" sz="2700" dirty="0" smtClean="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tree</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a:t>
            </a:r>
            <a:r>
              <a:rPr lang="en-US" sz="2700" dirty="0" err="1">
                <a:solidFill>
                  <a:srgbClr val="3E4346"/>
                </a:solidFill>
              </a:rPr>
              <a:t>etc</a:t>
            </a:r>
            <a:r>
              <a:rPr lang="en-US" sz="2700" dirty="0">
                <a:solidFill>
                  <a:srgbClr val="3E4346"/>
                </a:solidFill>
              </a:rPr>
              <a:t>/</a:t>
            </a:r>
            <a:r>
              <a:rPr lang="en-US" sz="2700" dirty="0" err="1" smtClean="0">
                <a:solidFill>
                  <a:srgbClr val="3E4346"/>
                </a:solidFill>
              </a:rPr>
              <a:t>motd</a:t>
            </a:r>
            <a:r>
              <a:rPr lang="uk-UA" sz="2700" dirty="0" smtClean="0">
                <a:solidFill>
                  <a:srgbClr val="3E4346"/>
                </a:solidFill>
              </a:rPr>
              <a:t>'</a:t>
            </a:r>
            <a:r>
              <a:rPr lang="en-US" sz="2700" dirty="0" smtClean="0">
                <a:solidFill>
                  <a:srgbClr val="3E4346"/>
                </a:solidFill>
              </a:rPr>
              <a:t> </a:t>
            </a:r>
            <a:r>
              <a:rPr lang="en-US" sz="2700" dirty="0">
                <a:solidFill>
                  <a:srgbClr val="3E4346"/>
                </a:solidFill>
              </a:rPr>
              <a:t>is created with the </a:t>
            </a:r>
            <a:r>
              <a:rPr lang="en-US" sz="2700" dirty="0">
                <a:solidFill>
                  <a:srgbClr val="3E4346"/>
                </a:solidFill>
                <a:cs typeface="Courier New" panose="02070309020205020404" pitchFamily="49" charset="0"/>
              </a:rPr>
              <a:t>content</a:t>
            </a:r>
            <a:r>
              <a:rPr lang="en-US" sz="2700" dirty="0">
                <a:solidFill>
                  <a:srgbClr val="3E4346"/>
                </a:solidFill>
              </a:rPr>
              <a:t> </a:t>
            </a:r>
            <a:r>
              <a:rPr lang="uk-UA" sz="2700" dirty="0" smtClean="0">
                <a:solidFill>
                  <a:srgbClr val="3E4346"/>
                </a:solidFill>
              </a:rPr>
              <a:t>'</a:t>
            </a:r>
            <a:r>
              <a:rPr lang="en-US" sz="2700" dirty="0" smtClean="0">
                <a:solidFill>
                  <a:srgbClr val="3E4346"/>
                </a:solidFill>
              </a:rPr>
              <a:t>Property </a:t>
            </a:r>
            <a:r>
              <a:rPr lang="en-US" sz="2700" dirty="0">
                <a:solidFill>
                  <a:srgbClr val="3E4346"/>
                </a:solidFill>
              </a:rPr>
              <a:t>of ..</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a:t>
            </a:r>
            <a:endParaRPr lang="en-US" sz="3200" dirty="0" smtClean="0"/>
          </a:p>
          <a:p>
            <a:endParaRPr lang="en-US" sz="3200" dirty="0"/>
          </a:p>
          <a:p>
            <a:pPr marL="457200" indent="-457200">
              <a:buFont typeface="Wingdings" charset="2"/>
              <a:buChar char="ü"/>
            </a:pPr>
            <a:r>
              <a:rPr lang="en-US" sz="3200" dirty="0" smtClean="0"/>
              <a:t>Use chef-client to apply the recipe file named </a:t>
            </a:r>
            <a:r>
              <a:rPr lang="en-US" sz="3200" dirty="0" smtClean="0">
                <a:latin typeface="+mj-lt"/>
              </a:rPr>
              <a:t>"</a:t>
            </a:r>
            <a:r>
              <a:rPr lang="en-US" sz="3200" dirty="0" err="1" smtClean="0">
                <a:latin typeface="+mj-lt"/>
                <a:cs typeface="Courier New" panose="02070309020205020404" pitchFamily="49" charset="0"/>
              </a:rPr>
              <a:t>setup.rb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1492789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864649"/>
          </a:xfrm>
        </p:spPr>
        <p:txBody>
          <a:bodyPr>
            <a:normAutofit fontScale="92500"/>
          </a:bodyPr>
          <a:lstStyle/>
          <a:p>
            <a:pPr>
              <a:lnSpc>
                <a:spcPct val="90000"/>
              </a:lnSpc>
            </a:pPr>
            <a:r>
              <a:rPr lang="en-US" dirty="0"/>
              <a:t>What is a resource?</a:t>
            </a:r>
          </a:p>
          <a:p>
            <a:pPr>
              <a:lnSpc>
                <a:spcPct val="90000"/>
              </a:lnSpc>
            </a:pPr>
            <a:endParaRPr lang="en-US" dirty="0" smtClean="0"/>
          </a:p>
          <a:p>
            <a:pPr>
              <a:lnSpc>
                <a:spcPct val="90000"/>
              </a:lnSpc>
            </a:pPr>
            <a:r>
              <a:rPr lang="en-US" dirty="0" smtClean="0"/>
              <a:t>What </a:t>
            </a:r>
            <a:r>
              <a:rPr lang="en-US" dirty="0"/>
              <a:t>are some other possible examples of resources?</a:t>
            </a:r>
          </a:p>
          <a:p>
            <a:pPr>
              <a:lnSpc>
                <a:spcPct val="90000"/>
              </a:lnSpc>
            </a:pPr>
            <a:endParaRPr lang="en-US" dirty="0"/>
          </a:p>
          <a:p>
            <a:pPr>
              <a:lnSpc>
                <a:spcPct val="90000"/>
              </a:lnSpc>
            </a:pPr>
            <a:r>
              <a:rPr lang="en-US" dirty="0"/>
              <a:t>How did the </a:t>
            </a:r>
            <a:r>
              <a:rPr lang="en-US" dirty="0" smtClean="0"/>
              <a:t>example resources </a:t>
            </a:r>
            <a:r>
              <a:rPr lang="en-US" dirty="0"/>
              <a:t>we wrote describe the desired state of an element of our infrastructure?</a:t>
            </a:r>
          </a:p>
          <a:p>
            <a:pPr>
              <a:lnSpc>
                <a:spcPct val="90000"/>
              </a:lnSpc>
            </a:pPr>
            <a:endParaRPr lang="en-US" dirty="0"/>
          </a:p>
          <a:p>
            <a:pPr>
              <a:lnSpc>
                <a:spcPct val="90000"/>
              </a:lnSpc>
            </a:pPr>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26744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4" y="3505073"/>
            <a:ext cx="10974132" cy="4864649"/>
          </a:xfrm>
        </p:spPr>
        <p:txBody>
          <a:bodyPr>
            <a:normAutofit/>
          </a:bodyPr>
          <a:lstStyle/>
          <a:p>
            <a:r>
              <a:rPr lang="en-US" dirty="0"/>
              <a:t>What questions can </a:t>
            </a:r>
            <a:r>
              <a:rPr lang="en-US" dirty="0" smtClean="0"/>
              <a:t>we </a:t>
            </a:r>
            <a:r>
              <a:rPr lang="en-US" dirty="0"/>
              <a:t>answer for you? </a:t>
            </a:r>
          </a:p>
          <a:p>
            <a:pPr marL="609570" indent="-609570">
              <a:buFont typeface="Arial"/>
              <a:buChar char="•"/>
            </a:pPr>
            <a:endParaRPr lang="en-US" dirty="0" smtClean="0">
              <a:latin typeface="Courier New" panose="02070309020205020404" pitchFamily="49" charset="0"/>
              <a:cs typeface="Courier New" panose="02070309020205020404" pitchFamily="49" charset="0"/>
            </a:endParaRPr>
          </a:p>
          <a:p>
            <a:pPr marL="609570" indent="-609570">
              <a:buFont typeface="Arial"/>
              <a:buChar char="•"/>
            </a:pPr>
            <a:r>
              <a:rPr lang="en-US" dirty="0" smtClean="0">
                <a:latin typeface="+mj-lt"/>
                <a:cs typeface="Courier New" panose="02070309020205020404" pitchFamily="49" charset="0"/>
              </a:rPr>
              <a:t>chef-client</a:t>
            </a:r>
          </a:p>
          <a:p>
            <a:pPr marL="609570" indent="-609570">
              <a:buFont typeface="Arial"/>
              <a:buChar char="•"/>
            </a:pPr>
            <a:r>
              <a:rPr lang="en-US" dirty="0" smtClean="0"/>
              <a:t>Resources</a:t>
            </a:r>
          </a:p>
          <a:p>
            <a:pPr marL="609570" indent="-609570">
              <a:buFont typeface="Arial"/>
              <a:buChar char="•"/>
            </a:pPr>
            <a:r>
              <a:rPr lang="en-US" dirty="0" smtClean="0"/>
              <a:t>Resource - default actions and default attributes</a:t>
            </a:r>
          </a:p>
          <a:p>
            <a:pPr marL="609570" indent="-609570">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570787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409029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a:t>
            </a:r>
            <a:endParaRPr lang="en-US" dirty="0"/>
          </a:p>
          <a:p>
            <a:pPr lvl="1"/>
            <a:r>
              <a:rPr lang="en-US" sz="3200" i="1" dirty="0"/>
              <a:t>Tips for using these editors can be found below in your participant guide</a:t>
            </a:r>
            <a:r>
              <a:rPr lang="en-US" sz="3200" i="1" dirty="0" smtClean="0"/>
              <a:t>.</a:t>
            </a:r>
          </a:p>
          <a:p>
            <a:pPr lvl="1"/>
            <a:endParaRPr lang="en-US" sz="4800" b="1" dirty="0" smtClean="0"/>
          </a:p>
          <a:p>
            <a:pPr lvl="1"/>
            <a:r>
              <a:rPr lang="en-US" sz="4800" b="1" dirty="0" smtClean="0"/>
              <a:t>emacs</a:t>
            </a:r>
            <a:endParaRPr lang="en-US" sz="4800" b="1" dirty="0"/>
          </a:p>
          <a:p>
            <a:pPr lvl="1"/>
            <a:r>
              <a:rPr lang="en-US" sz="4800" b="1" dirty="0"/>
              <a:t>nano</a:t>
            </a:r>
          </a:p>
          <a:p>
            <a:pPr lvl="1"/>
            <a:r>
              <a:rPr lang="en-US" sz="4800" b="1" dirty="0"/>
              <a:t>vi / vim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39314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4" y="3506119"/>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3" y="7483799"/>
            <a:ext cx="8917577" cy="524133"/>
          </a:xfrm>
        </p:spPr>
        <p:txBody>
          <a:bodyPr anchor="ctr">
            <a:normAutofit/>
          </a:bodyPr>
          <a:lstStyle>
            <a:lvl1pPr marL="0" indent="0" algn="ctr">
              <a:buNone/>
              <a:defRPr sz="1800">
                <a:solidFill>
                  <a:schemeClr val="tx1"/>
                </a:solidFill>
              </a:defRPr>
            </a:lvl1pPr>
          </a:lstStyle>
          <a:p>
            <a:pPr lvl="0"/>
            <a:r>
              <a:rPr lang="en-US" sz="3200" dirty="0">
                <a:hlinkClick r:id="rId3"/>
              </a:rPr>
              <a:t>https://</a:t>
            </a:r>
            <a:r>
              <a:rPr lang="en-US" sz="3200" dirty="0" smtClean="0">
                <a:hlinkClick r:id="rId3"/>
              </a:rPr>
              <a:t>docs.chef.io/resources.html</a:t>
            </a:r>
            <a:endParaRPr lang="en-US" sz="3200" dirty="0" smtClean="0"/>
          </a:p>
          <a:p>
            <a:pPr lvl="0"/>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925098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Text Placeholder 2"/>
          <p:cNvSpPr>
            <a:spLocks noGrp="1"/>
          </p:cNvSpPr>
          <p:nvPr>
            <p:ph type="body" sz="quarter" idx="12"/>
          </p:nvPr>
        </p:nvSpPr>
        <p:spPr>
          <a:xfrm>
            <a:off x="677333" y="1856201"/>
            <a:ext cx="14898624" cy="2430986"/>
          </a:xfrm>
          <a:ln>
            <a:solidFill>
              <a:schemeClr val="tx1"/>
            </a:solidFill>
            <a:prstDash val="sysDash"/>
          </a:ln>
        </p:spPr>
        <p:txBody>
          <a:bodyPr/>
          <a:lstStyle/>
          <a:p>
            <a:r>
              <a:rPr lang="en-US" b="1" dirty="0">
                <a:latin typeface="Courier New" panose="02070309020205020404" pitchFamily="49" charset="0"/>
              </a:rPr>
              <a:t>package '</a:t>
            </a:r>
            <a:r>
              <a:rPr lang="en-US" b="1" dirty="0" err="1" smtClean="0">
                <a:latin typeface="Courier New" panose="02070309020205020404" pitchFamily="49" charset="0"/>
              </a:rPr>
              <a:t>httpd</a:t>
            </a:r>
            <a:r>
              <a:rPr lang="en-US" b="1" dirty="0" smtClean="0">
                <a:latin typeface="Courier New" panose="02070309020205020404" pitchFamily="49" charset="0"/>
              </a:rPr>
              <a:t>' do</a:t>
            </a:r>
          </a:p>
          <a:p>
            <a:r>
              <a:rPr lang="en-US" b="1" dirty="0">
                <a:latin typeface="Courier New" panose="02070309020205020404" pitchFamily="49" charset="0"/>
              </a:rPr>
              <a:t> </a:t>
            </a:r>
            <a:r>
              <a:rPr lang="en-US" b="1" dirty="0" smtClean="0">
                <a:latin typeface="Courier New" panose="02070309020205020404" pitchFamily="49" charset="0"/>
              </a:rPr>
              <a:t> action :install</a:t>
            </a:r>
          </a:p>
          <a:p>
            <a:r>
              <a:rPr lang="en-US" b="1" dirty="0" smtClean="0">
                <a:latin typeface="Courier New" panose="02070309020205020404" pitchFamily="49" charset="0"/>
              </a:rPr>
              <a:t>end</a:t>
            </a:r>
            <a:endParaRPr lang="en-US" b="1" dirty="0">
              <a:latin typeface="Courier New" panose="02070309020205020404" pitchFamily="49" charset="0"/>
            </a:endParaRPr>
          </a:p>
          <a:p>
            <a:endParaRPr lang="en-US" dirty="0"/>
          </a:p>
        </p:txBody>
      </p:sp>
      <p:sp>
        <p:nvSpPr>
          <p:cNvPr id="13" name="Text Placeholder 4"/>
          <p:cNvSpPr txBox="1">
            <a:spLocks/>
          </p:cNvSpPr>
          <p:nvPr/>
        </p:nvSpPr>
        <p:spPr bwMode="white">
          <a:xfrm>
            <a:off x="677333" y="4527030"/>
            <a:ext cx="14898624" cy="2571055"/>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package named </a:t>
            </a:r>
            <a:r>
              <a:rPr lang="en-US" sz="3700" dirty="0" smtClean="0"/>
              <a:t>'</a:t>
            </a:r>
            <a:r>
              <a:rPr lang="en-US" sz="3700" dirty="0" err="1" smtClean="0"/>
              <a:t>httpd</a:t>
            </a:r>
            <a:r>
              <a:rPr lang="en-US" sz="3700" dirty="0"/>
              <a:t>'</a:t>
            </a:r>
            <a:r>
              <a:rPr lang="en-US" sz="3700" dirty="0" smtClean="0"/>
              <a:t> </a:t>
            </a:r>
            <a:r>
              <a:rPr lang="en-US" sz="3700" dirty="0"/>
              <a:t>is installed.</a:t>
            </a:r>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docs.chef.io/resource_package.html</a:t>
            </a: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379397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service </a:t>
            </a:r>
            <a:r>
              <a:rPr lang="en-US" b="1" dirty="0" smtClean="0">
                <a:latin typeface="Courier New" panose="02070309020205020404" pitchFamily="49" charset="0"/>
              </a:rPr>
              <a:t>'</a:t>
            </a:r>
            <a:r>
              <a:rPr lang="en-US" b="1" dirty="0" err="1" smtClean="0">
                <a:latin typeface="Courier New" panose="02070309020205020404" pitchFamily="49" charset="0"/>
              </a:rPr>
              <a:t>ntp</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 :enable, :start ]</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service named </a:t>
            </a:r>
            <a:r>
              <a:rPr lang="en-US" sz="3700" dirty="0" smtClean="0"/>
              <a:t>'</a:t>
            </a:r>
            <a:r>
              <a:rPr lang="en-US" sz="3700" dirty="0" err="1" smtClean="0"/>
              <a:t>ntp</a:t>
            </a:r>
            <a:r>
              <a:rPr lang="en-US" sz="3700" dirty="0"/>
              <a:t>'</a:t>
            </a:r>
            <a:r>
              <a:rPr lang="en-US" sz="3700" dirty="0" smtClean="0"/>
              <a:t> </a:t>
            </a:r>
            <a:r>
              <a:rPr lang="en-US" sz="3700" dirty="0"/>
              <a:t>is enabled (start on reboot) and started.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docs.chef.io/resource_service.html</a:t>
            </a:r>
            <a:endParaRPr lang="en-US" dirty="0" smtClean="0">
              <a:cs typeface="Courier New" panose="02070309020205020404" pitchFamily="49" charset="0"/>
            </a:endParaRPr>
          </a:p>
          <a:p>
            <a:pPr algn="ct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1954905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en-US" b="1" dirty="0" smtClean="0">
                <a:latin typeface="Courier New" panose="02070309020205020404" pitchFamily="49" charset="0"/>
              </a:rPr>
              <a:t>'/</a:t>
            </a:r>
            <a:r>
              <a:rPr lang="en-US" b="1" dirty="0">
                <a:latin typeface="Courier New" panose="02070309020205020404" pitchFamily="49" charset="0"/>
              </a:rPr>
              <a:t>etc/</a:t>
            </a:r>
            <a:r>
              <a:rPr lang="en-US" b="1" dirty="0" err="1" smtClean="0">
                <a:latin typeface="Courier New" panose="02070309020205020404" pitchFamily="49" charset="0"/>
              </a:rPr>
              <a:t>motd</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content </a:t>
            </a:r>
            <a:r>
              <a:rPr lang="en-US" b="1" dirty="0" smtClean="0">
                <a:latin typeface="Courier New" panose="02070309020205020404" pitchFamily="49" charset="0"/>
              </a:rPr>
              <a:t>'This computer is </a:t>
            </a:r>
            <a:r>
              <a:rPr lang="en-US" b="1" dirty="0">
                <a:latin typeface="Courier New" panose="02070309020205020404" pitchFamily="49" charset="0"/>
              </a:rPr>
              <a:t>the property ..</a:t>
            </a:r>
            <a:r>
              <a:rPr lang="en-US" b="1" dirty="0" smtClean="0">
                <a:latin typeface="Courier New" panose="02070309020205020404" pitchFamily="49" charset="0"/>
              </a:rPr>
              <a:t>.'</a:t>
            </a:r>
            <a:endParaRPr lang="en-US" b="1" dirty="0">
              <a:latin typeface="Courier New" panose="02070309020205020404" pitchFamily="49" charset="0"/>
            </a:endParaRP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en-US" sz="3700" dirty="0" smtClean="0"/>
              <a:t>'/</a:t>
            </a:r>
            <a:r>
              <a:rPr lang="en-US" sz="3700" dirty="0"/>
              <a:t>etc/</a:t>
            </a:r>
            <a:r>
              <a:rPr lang="en-US" sz="3700" dirty="0" err="1" smtClean="0"/>
              <a:t>motd</a:t>
            </a:r>
            <a:r>
              <a:rPr lang="en-US" sz="3700" dirty="0"/>
              <a:t>'</a:t>
            </a:r>
            <a:r>
              <a:rPr lang="en-US" sz="3700" dirty="0" smtClean="0"/>
              <a:t> </a:t>
            </a:r>
            <a:r>
              <a:rPr lang="en-US" sz="3700" dirty="0"/>
              <a:t>is created with content </a:t>
            </a:r>
            <a:r>
              <a:rPr lang="uk-UA" sz="3700" dirty="0" smtClean="0"/>
              <a:t>'</a:t>
            </a:r>
            <a:r>
              <a:rPr lang="en-US" sz="3700" smtClean="0"/>
              <a:t>This computer is </a:t>
            </a:r>
            <a:r>
              <a:rPr lang="en-US" sz="3700" dirty="0"/>
              <a:t>the property ..</a:t>
            </a:r>
            <a:r>
              <a:rPr lang="en-US" sz="3700" dirty="0" smtClean="0"/>
              <a:t>.</a:t>
            </a:r>
            <a:r>
              <a:rPr lang="uk-UA" sz="3700" dirty="0" smtClean="0"/>
              <a:t>'</a:t>
            </a:r>
            <a:endParaRPr lang="en-US" sz="3700" dirty="0"/>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445254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14529</TotalTime>
  <Words>4589</Words>
  <Application>Microsoft Macintosh PowerPoint</Application>
  <PresentationFormat>Custom</PresentationFormat>
  <Paragraphs>594</Paragraphs>
  <Slides>48</Slides>
  <Notes>48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48</vt:i4>
      </vt:variant>
    </vt:vector>
  </HeadingPairs>
  <TitlesOfParts>
    <vt:vector size="54" baseType="lpstr">
      <vt:lpstr>Courier New</vt:lpstr>
      <vt:lpstr>Gill Sans</vt:lpstr>
      <vt:lpstr>ＭＳ Ｐゴシック</vt:lpstr>
      <vt:lpstr>Wingdings</vt:lpstr>
      <vt:lpstr>Arial</vt:lpstr>
      <vt:lpstr>ChefDk3.2Template</vt:lpstr>
      <vt:lpstr>Chef Resources</vt:lpstr>
      <vt:lpstr>Objectives</vt:lpstr>
      <vt:lpstr>GL: Time for Some Fun!</vt:lpstr>
      <vt:lpstr>Learning Chef</vt:lpstr>
      <vt:lpstr>Choose an Editor</vt:lpstr>
      <vt:lpstr>Resources</vt:lpstr>
      <vt:lpstr>Example: Package</vt:lpstr>
      <vt:lpstr>Example: Service</vt:lpstr>
      <vt:lpstr>Example: File</vt:lpstr>
      <vt:lpstr>Example: File</vt:lpstr>
      <vt:lpstr>GL: Use Your Editor to Open the Recipe</vt:lpstr>
      <vt:lpstr>GL: Update the Moo Recipe</vt:lpstr>
      <vt:lpstr>GL: Time for Some Fun!</vt:lpstr>
      <vt:lpstr>chef-client</vt:lpstr>
      <vt:lpstr>--local-mode (or -z)</vt:lpstr>
      <vt:lpstr>GL: Apply the Setup Recipe</vt:lpstr>
      <vt:lpstr>GL: Time for Some Fun!</vt:lpstr>
      <vt:lpstr>GL: Run cowsay with a Message</vt:lpstr>
      <vt:lpstr>GL: Time for Some Fun!</vt:lpstr>
      <vt:lpstr>Discussion</vt:lpstr>
      <vt:lpstr>Test and Repair</vt:lpstr>
      <vt:lpstr>Test and Repair</vt:lpstr>
      <vt:lpstr>GL: Hello, World?</vt:lpstr>
      <vt:lpstr>GL: Create and Open a Recipe File</vt:lpstr>
      <vt:lpstr>GL: Create a Recipe File Named hello.rb</vt:lpstr>
      <vt:lpstr>GL: Hello, World?</vt:lpstr>
      <vt:lpstr>GL: Apply the Recipe File</vt:lpstr>
      <vt:lpstr>GL: Hello, World?</vt:lpstr>
      <vt:lpstr>GL: What Does hello.txt Say?</vt:lpstr>
      <vt:lpstr>GL: Hello, World?</vt:lpstr>
      <vt:lpstr>Discussion</vt:lpstr>
      <vt:lpstr>Test and Repair</vt:lpstr>
      <vt:lpstr>Resource Definition</vt:lpstr>
      <vt:lpstr>Resource Definition</vt:lpstr>
      <vt:lpstr>Resource Definition</vt:lpstr>
      <vt:lpstr>Resource Definition</vt:lpstr>
      <vt:lpstr>Resource Definition</vt:lpstr>
      <vt:lpstr>Lab: The file Resource</vt:lpstr>
      <vt:lpstr>Lab: The Updated file Resource</vt:lpstr>
      <vt:lpstr>Lab: The file Resource</vt:lpstr>
      <vt:lpstr>Questions</vt:lpstr>
      <vt:lpstr>Lab: Workstation Setup</vt:lpstr>
      <vt:lpstr>Lab: Workstation Setup Recipe File</vt:lpstr>
      <vt:lpstr>GL: Apply the Recipe File</vt:lpstr>
      <vt:lpstr>Lab: Workstation Setup</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2004</cp:revision>
  <cp:lastPrinted>2015-02-07T23:49:10Z</cp:lastPrinted>
  <dcterms:created xsi:type="dcterms:W3CDTF">2012-09-13T17:36:07Z</dcterms:created>
  <dcterms:modified xsi:type="dcterms:W3CDTF">2016-03-03T17:29:49Z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